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80" r:id="rId6"/>
    <p:sldId id="281" r:id="rId7"/>
    <p:sldId id="282" r:id="rId8"/>
    <p:sldId id="311" r:id="rId9"/>
    <p:sldId id="312" r:id="rId10"/>
    <p:sldId id="313" r:id="rId11"/>
    <p:sldId id="314" r:id="rId12"/>
    <p:sldId id="264" r:id="rId13"/>
    <p:sldId id="266" r:id="rId14"/>
    <p:sldId id="270" r:id="rId15"/>
    <p:sldId id="269" r:id="rId16"/>
    <p:sldId id="268" r:id="rId17"/>
    <p:sldId id="263" r:id="rId18"/>
    <p:sldId id="262" r:id="rId19"/>
    <p:sldId id="267" r:id="rId20"/>
    <p:sldId id="261" r:id="rId21"/>
    <p:sldId id="274" r:id="rId22"/>
    <p:sldId id="260" r:id="rId23"/>
    <p:sldId id="273" r:id="rId24"/>
    <p:sldId id="272" r:id="rId25"/>
    <p:sldId id="271" r:id="rId26"/>
    <p:sldId id="291" r:id="rId27"/>
    <p:sldId id="279" r:id="rId28"/>
    <p:sldId id="278" r:id="rId29"/>
    <p:sldId id="277" r:id="rId30"/>
    <p:sldId id="276" r:id="rId31"/>
    <p:sldId id="275" r:id="rId32"/>
    <p:sldId id="287" r:id="rId33"/>
    <p:sldId id="286" r:id="rId34"/>
    <p:sldId id="285" r:id="rId35"/>
    <p:sldId id="283" r:id="rId36"/>
    <p:sldId id="292" r:id="rId37"/>
    <p:sldId id="294" r:id="rId38"/>
    <p:sldId id="284" r:id="rId39"/>
    <p:sldId id="289" r:id="rId40"/>
    <p:sldId id="296" r:id="rId41"/>
    <p:sldId id="307" r:id="rId42"/>
    <p:sldId id="297" r:id="rId43"/>
    <p:sldId id="302" r:id="rId44"/>
    <p:sldId id="295" r:id="rId45"/>
    <p:sldId id="301" r:id="rId46"/>
    <p:sldId id="259" r:id="rId47"/>
    <p:sldId id="300" r:id="rId48"/>
    <p:sldId id="299" r:id="rId49"/>
    <p:sldId id="298" r:id="rId50"/>
    <p:sldId id="306" r:id="rId51"/>
    <p:sldId id="309" r:id="rId52"/>
    <p:sldId id="305" r:id="rId53"/>
    <p:sldId id="304" r:id="rId54"/>
    <p:sldId id="303" r:id="rId55"/>
    <p:sldId id="308" r:id="rId56"/>
    <p:sldId id="310" r:id="rId5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290"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Начало года  </c:v>
                </c:pt>
              </c:strCache>
            </c:strRef>
          </c:tx>
          <c:invertIfNegative val="0"/>
          <c:dLbls>
            <c:showLegendKey val="0"/>
            <c:showVal val="1"/>
            <c:showCatName val="0"/>
            <c:showSerName val="0"/>
            <c:showPercent val="0"/>
            <c:showBubbleSize val="0"/>
            <c:showLeaderLines val="0"/>
          </c:dLbls>
          <c:cat>
            <c:strRef>
              <c:f>Лист1!$A$2:$A$4</c:f>
              <c:strCache>
                <c:ptCount val="3"/>
                <c:pt idx="0">
                  <c:v>Высокий уровень</c:v>
                </c:pt>
                <c:pt idx="1">
                  <c:v>Средний уровень</c:v>
                </c:pt>
                <c:pt idx="2">
                  <c:v>Низкий уровень</c:v>
                </c:pt>
              </c:strCache>
            </c:strRef>
          </c:cat>
          <c:val>
            <c:numRef>
              <c:f>Лист1!$B$2:$B$4</c:f>
              <c:numCache>
                <c:formatCode>0.00%</c:formatCode>
                <c:ptCount val="3"/>
                <c:pt idx="0">
                  <c:v>6.8000000000000033E-2</c:v>
                </c:pt>
                <c:pt idx="1">
                  <c:v>0.88600000000000179</c:v>
                </c:pt>
                <c:pt idx="2">
                  <c:v>4.5000000000000033E-2</c:v>
                </c:pt>
              </c:numCache>
            </c:numRef>
          </c:val>
        </c:ser>
        <c:ser>
          <c:idx val="1"/>
          <c:order val="1"/>
          <c:tx>
            <c:strRef>
              <c:f>Лист1!$C$1</c:f>
              <c:strCache>
                <c:ptCount val="1"/>
                <c:pt idx="0">
                  <c:v>Конец года</c:v>
                </c:pt>
              </c:strCache>
            </c:strRef>
          </c:tx>
          <c:invertIfNegative val="0"/>
          <c:dLbls>
            <c:dLbl>
              <c:idx val="2"/>
              <c:tx>
                <c:rich>
                  <a:bodyPr/>
                  <a:lstStyle/>
                  <a:p>
                    <a:r>
                      <a:rPr lang="ru-RU"/>
                      <a:t>2,7%</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Высокий уровень</c:v>
                </c:pt>
                <c:pt idx="1">
                  <c:v>Средний уровень</c:v>
                </c:pt>
                <c:pt idx="2">
                  <c:v>Низкий уровень</c:v>
                </c:pt>
              </c:strCache>
            </c:strRef>
          </c:cat>
          <c:val>
            <c:numRef>
              <c:f>Лист1!$C$2:$C$4</c:f>
              <c:numCache>
                <c:formatCode>0.00%</c:formatCode>
                <c:ptCount val="3"/>
                <c:pt idx="0">
                  <c:v>0.52700000000000002</c:v>
                </c:pt>
                <c:pt idx="1">
                  <c:v>0.44400000000000089</c:v>
                </c:pt>
                <c:pt idx="2" formatCode="0%">
                  <c:v>2.7000000000000197E-2</c:v>
                </c:pt>
              </c:numCache>
            </c:numRef>
          </c:val>
        </c:ser>
        <c:dLbls>
          <c:showLegendKey val="0"/>
          <c:showVal val="0"/>
          <c:showCatName val="0"/>
          <c:showSerName val="0"/>
          <c:showPercent val="0"/>
          <c:showBubbleSize val="0"/>
        </c:dLbls>
        <c:gapWidth val="150"/>
        <c:axId val="100880896"/>
        <c:axId val="99636864"/>
      </c:barChart>
      <c:catAx>
        <c:axId val="100880896"/>
        <c:scaling>
          <c:orientation val="minMax"/>
        </c:scaling>
        <c:delete val="0"/>
        <c:axPos val="b"/>
        <c:majorTickMark val="out"/>
        <c:minorTickMark val="none"/>
        <c:tickLblPos val="nextTo"/>
        <c:crossAx val="99636864"/>
        <c:crosses val="autoZero"/>
        <c:auto val="1"/>
        <c:lblAlgn val="ctr"/>
        <c:lblOffset val="100"/>
        <c:noMultiLvlLbl val="0"/>
      </c:catAx>
      <c:valAx>
        <c:axId val="99636864"/>
        <c:scaling>
          <c:orientation val="minMax"/>
        </c:scaling>
        <c:delete val="0"/>
        <c:axPos val="l"/>
        <c:majorGridlines/>
        <c:numFmt formatCode="0.00%" sourceLinked="1"/>
        <c:majorTickMark val="out"/>
        <c:minorTickMark val="none"/>
        <c:tickLblPos val="nextTo"/>
        <c:crossAx val="100880896"/>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Начало года  </c:v>
                </c:pt>
              </c:strCache>
            </c:strRef>
          </c:tx>
          <c:invertIfNegative val="0"/>
          <c:dLbls>
            <c:showLegendKey val="0"/>
            <c:showVal val="1"/>
            <c:showCatName val="0"/>
            <c:showSerName val="0"/>
            <c:showPercent val="0"/>
            <c:showBubbleSize val="0"/>
            <c:showLeaderLines val="0"/>
          </c:dLbls>
          <c:cat>
            <c:strRef>
              <c:f>Лист1!$A$2:$A$4</c:f>
              <c:strCache>
                <c:ptCount val="3"/>
                <c:pt idx="0">
                  <c:v>Высокий уровень</c:v>
                </c:pt>
                <c:pt idx="1">
                  <c:v>Средний уровень</c:v>
                </c:pt>
                <c:pt idx="2">
                  <c:v>Низкий уровень</c:v>
                </c:pt>
              </c:strCache>
            </c:strRef>
          </c:cat>
          <c:val>
            <c:numRef>
              <c:f>Лист1!$B$2:$B$4</c:f>
              <c:numCache>
                <c:formatCode>0.00%</c:formatCode>
                <c:ptCount val="3"/>
                <c:pt idx="0">
                  <c:v>4.3999999999999997E-2</c:v>
                </c:pt>
                <c:pt idx="1">
                  <c:v>0.88800000000000001</c:v>
                </c:pt>
                <c:pt idx="2">
                  <c:v>6.6000000000000003E-2</c:v>
                </c:pt>
              </c:numCache>
            </c:numRef>
          </c:val>
        </c:ser>
        <c:ser>
          <c:idx val="1"/>
          <c:order val="1"/>
          <c:tx>
            <c:strRef>
              <c:f>Лист1!$C$1</c:f>
              <c:strCache>
                <c:ptCount val="1"/>
                <c:pt idx="0">
                  <c:v>Конец года</c:v>
                </c:pt>
              </c:strCache>
            </c:strRef>
          </c:tx>
          <c:invertIfNegative val="0"/>
          <c:dLbls>
            <c:dLbl>
              <c:idx val="2"/>
              <c:tx>
                <c:rich>
                  <a:bodyPr/>
                  <a:lstStyle/>
                  <a:p>
                    <a:r>
                      <a:rPr lang="en-US"/>
                      <a:t>0</a:t>
                    </a:r>
                    <a:r>
                      <a:rPr lang="ru-RU"/>
                      <a:t>,00%</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Высокий уровень</c:v>
                </c:pt>
                <c:pt idx="1">
                  <c:v>Средний уровень</c:v>
                </c:pt>
                <c:pt idx="2">
                  <c:v>Низкий уровень</c:v>
                </c:pt>
              </c:strCache>
            </c:strRef>
          </c:cat>
          <c:val>
            <c:numRef>
              <c:f>Лист1!$C$2:$C$4</c:f>
              <c:numCache>
                <c:formatCode>0.00%</c:formatCode>
                <c:ptCount val="3"/>
                <c:pt idx="0">
                  <c:v>0.69000000000000061</c:v>
                </c:pt>
                <c:pt idx="1">
                  <c:v>0.30900000000000138</c:v>
                </c:pt>
                <c:pt idx="2" formatCode="0%">
                  <c:v>0</c:v>
                </c:pt>
              </c:numCache>
            </c:numRef>
          </c:val>
        </c:ser>
        <c:dLbls>
          <c:showLegendKey val="0"/>
          <c:showVal val="0"/>
          <c:showCatName val="0"/>
          <c:showSerName val="0"/>
          <c:showPercent val="0"/>
          <c:showBubbleSize val="0"/>
        </c:dLbls>
        <c:gapWidth val="150"/>
        <c:axId val="100881408"/>
        <c:axId val="99655680"/>
      </c:barChart>
      <c:catAx>
        <c:axId val="100881408"/>
        <c:scaling>
          <c:orientation val="minMax"/>
        </c:scaling>
        <c:delete val="0"/>
        <c:axPos val="b"/>
        <c:majorTickMark val="out"/>
        <c:minorTickMark val="none"/>
        <c:tickLblPos val="nextTo"/>
        <c:crossAx val="99655680"/>
        <c:crosses val="autoZero"/>
        <c:auto val="1"/>
        <c:lblAlgn val="ctr"/>
        <c:lblOffset val="100"/>
        <c:noMultiLvlLbl val="0"/>
      </c:catAx>
      <c:valAx>
        <c:axId val="99655680"/>
        <c:scaling>
          <c:orientation val="minMax"/>
        </c:scaling>
        <c:delete val="0"/>
        <c:axPos val="l"/>
        <c:majorGridlines/>
        <c:numFmt formatCode="0.00%" sourceLinked="1"/>
        <c:majorTickMark val="out"/>
        <c:minorTickMark val="none"/>
        <c:tickLblPos val="nextTo"/>
        <c:crossAx val="100881408"/>
        <c:crosses val="autoZero"/>
        <c:crossBetween val="between"/>
      </c:valAx>
    </c:plotArea>
    <c:legend>
      <c:legendPos val="r"/>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7A85A6A-48CE-4203-AA10-79FFEFC92A88}" type="datetimeFigureOut">
              <a:rPr lang="ru-RU" smtClean="0"/>
              <a:pPr/>
              <a:t>14.02.2018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A91130-CB7E-408E-9433-02E94EDE8B2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A85A6A-48CE-4203-AA10-79FFEFC92A88}" type="datetimeFigureOut">
              <a:rPr lang="ru-RU" smtClean="0"/>
              <a:pPr/>
              <a:t>14.02.2018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A91130-CB7E-408E-9433-02E94EDE8B2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A85A6A-48CE-4203-AA10-79FFEFC92A88}" type="datetimeFigureOut">
              <a:rPr lang="ru-RU" smtClean="0"/>
              <a:pPr/>
              <a:t>14.02.2018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A91130-CB7E-408E-9433-02E94EDE8B2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A85A6A-48CE-4203-AA10-79FFEFC92A88}" type="datetimeFigureOut">
              <a:rPr lang="ru-RU" smtClean="0"/>
              <a:pPr/>
              <a:t>14.02.2018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A91130-CB7E-408E-9433-02E94EDE8B2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7A85A6A-48CE-4203-AA10-79FFEFC92A88}" type="datetimeFigureOut">
              <a:rPr lang="ru-RU" smtClean="0"/>
              <a:pPr/>
              <a:t>14.02.2018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A91130-CB7E-408E-9433-02E94EDE8B2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7A85A6A-48CE-4203-AA10-79FFEFC92A88}" type="datetimeFigureOut">
              <a:rPr lang="ru-RU" smtClean="0"/>
              <a:pPr/>
              <a:t>14.02.2018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A91130-CB7E-408E-9433-02E94EDE8B2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7A85A6A-48CE-4203-AA10-79FFEFC92A88}" type="datetimeFigureOut">
              <a:rPr lang="ru-RU" smtClean="0"/>
              <a:pPr/>
              <a:t>14.02.2018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FA91130-CB7E-408E-9433-02E94EDE8B2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7A85A6A-48CE-4203-AA10-79FFEFC92A88}" type="datetimeFigureOut">
              <a:rPr lang="ru-RU" smtClean="0"/>
              <a:pPr/>
              <a:t>14.02.2018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FA91130-CB7E-408E-9433-02E94EDE8B2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7A85A6A-48CE-4203-AA10-79FFEFC92A88}" type="datetimeFigureOut">
              <a:rPr lang="ru-RU" smtClean="0"/>
              <a:pPr/>
              <a:t>14.02.2018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FA91130-CB7E-408E-9433-02E94EDE8B2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7A85A6A-48CE-4203-AA10-79FFEFC92A88}" type="datetimeFigureOut">
              <a:rPr lang="ru-RU" smtClean="0"/>
              <a:pPr/>
              <a:t>14.02.2018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A91130-CB7E-408E-9433-02E94EDE8B2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7A85A6A-48CE-4203-AA10-79FFEFC92A88}" type="datetimeFigureOut">
              <a:rPr lang="ru-RU" smtClean="0"/>
              <a:pPr/>
              <a:t>14.02.2018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A91130-CB7E-408E-9433-02E94EDE8B2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A85A6A-48CE-4203-AA10-79FFEFC92A88}" type="datetimeFigureOut">
              <a:rPr lang="ru-RU" smtClean="0"/>
              <a:pPr/>
              <a:t>14.02.2018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91130-CB7E-408E-9433-02E94EDE8B2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44.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 Id="rId9" Type="http://schemas.openxmlformats.org/officeDocument/2006/relationships/image" Target="../media/image57.jpeg"/></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ello_html_379a4027.png"/>
          <p:cNvPicPr>
            <a:picLocks noChangeAspect="1"/>
          </p:cNvPicPr>
          <p:nvPr/>
        </p:nvPicPr>
        <p:blipFill>
          <a:blip r:embed="rId2" cstate="print"/>
          <a:stretch>
            <a:fillRect/>
          </a:stretch>
        </p:blipFill>
        <p:spPr>
          <a:xfrm>
            <a:off x="12192" y="71462"/>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index.jpg"/>
          <p:cNvPicPr>
            <a:picLocks noChangeAspect="1"/>
          </p:cNvPicPr>
          <p:nvPr/>
        </p:nvPicPr>
        <p:blipFill>
          <a:blip r:embed="rId3" cstate="print"/>
          <a:stretch>
            <a:fillRect/>
          </a:stretch>
        </p:blipFill>
        <p:spPr>
          <a:xfrm>
            <a:off x="5724128" y="864096"/>
            <a:ext cx="2862064" cy="4293096"/>
          </a:xfrm>
          <a:prstGeom prst="ellipse">
            <a:avLst/>
          </a:prstGeom>
          <a:ln w="63500" cap="rnd">
            <a:solidFill>
              <a:srgbClr val="FF99CC"/>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Рисунок 7" descr="20160506_124518.jpg"/>
          <p:cNvPicPr>
            <a:picLocks noChangeAspect="1"/>
          </p:cNvPicPr>
          <p:nvPr/>
        </p:nvPicPr>
        <p:blipFill>
          <a:blip r:embed="rId4" cstate="print"/>
          <a:stretch>
            <a:fillRect/>
          </a:stretch>
        </p:blipFill>
        <p:spPr>
          <a:xfrm>
            <a:off x="1043608" y="548680"/>
            <a:ext cx="3888432" cy="2916324"/>
          </a:xfrm>
          <a:prstGeom prst="rect">
            <a:avLst/>
          </a:prstGeom>
          <a:ln w="38100" cap="sq">
            <a:solidFill>
              <a:srgbClr val="FF99CC"/>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403648" y="4005064"/>
            <a:ext cx="4104456" cy="369332"/>
          </a:xfrm>
          <a:prstGeom prst="rect">
            <a:avLst/>
          </a:prstGeom>
          <a:noFill/>
        </p:spPr>
        <p:txBody>
          <a:bodyPr wrap="square" rtlCol="0">
            <a:spAutoFit/>
          </a:bodyPr>
          <a:lstStyle/>
          <a:p>
            <a:endParaRPr lang="ru-RU" dirty="0"/>
          </a:p>
        </p:txBody>
      </p:sp>
      <p:sp>
        <p:nvSpPr>
          <p:cNvPr id="12289" name="Rectangle 1"/>
          <p:cNvSpPr>
            <a:spLocks noChangeArrowheads="1"/>
          </p:cNvSpPr>
          <p:nvPr/>
        </p:nvSpPr>
        <p:spPr bwMode="auto">
          <a:xfrm>
            <a:off x="611560" y="3933056"/>
            <a:ext cx="561662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perspectiveRight"/>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ea typeface="Times New Roman" pitchFamily="18" charset="0"/>
                <a:cs typeface="Times New Roman" pitchFamily="18" charset="0"/>
              </a:rPr>
              <a:t>Муниципальное бюджетное дошкольное образовательное учреждение</a:t>
            </a:r>
            <a:endParaRPr kumimoji="0" lang="ru-RU" sz="1200" b="0" i="0" u="none" strike="noStrike" cap="none" normalizeH="0" baseline="0"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ea typeface="Times New Roman" pitchFamily="18" charset="0"/>
                <a:cs typeface="Times New Roman" pitchFamily="18" charset="0"/>
              </a:rPr>
              <a:t>«Детский сад №1 «Радуга» г. Гудермес</a:t>
            </a:r>
            <a:endParaRPr kumimoji="0" lang="ru-RU" sz="1200" b="0" i="0" u="none" strike="noStrike" cap="none" normalizeH="0" baseline="0"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ea typeface="Times New Roman" pitchFamily="18" charset="0"/>
                <a:cs typeface="Times New Roman" pitchFamily="18" charset="0"/>
              </a:rPr>
              <a:t>Гудермесского  муниципального района»</a:t>
            </a:r>
            <a:endParaRPr kumimoji="0" lang="ru-RU" sz="3600" b="0" i="0" u="none" strike="noStrike" cap="none" normalizeH="0" baseline="0"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12192"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9633" name="Rectangle 1"/>
          <p:cNvSpPr>
            <a:spLocks noChangeArrowheads="1"/>
          </p:cNvSpPr>
          <p:nvPr/>
        </p:nvSpPr>
        <p:spPr bwMode="auto">
          <a:xfrm>
            <a:off x="1115616" y="507451"/>
            <a:ext cx="7488832"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ru-RU" dirty="0" smtClean="0">
                <a:latin typeface="Times New Roman" pitchFamily="18" charset="0"/>
                <a:cs typeface="Times New Roman" pitchFamily="18" charset="0"/>
              </a:rPr>
              <a:t>      Провожу с ними консультации, тренинги, досуги, участвую                            с докладами на родительских собраниях.</a:t>
            </a:r>
          </a:p>
          <a:p>
            <a:pPr marL="0" marR="0" lvl="0" indent="0" algn="just" defTabSz="914400" rtl="0" eaLnBrk="0" fontAlgn="base" latinLnBrk="0" hangingPunct="0">
              <a:lnSpc>
                <a:spcPct val="100000"/>
              </a:lnSpc>
              <a:spcBef>
                <a:spcPct val="0"/>
              </a:spcBef>
              <a:spcAft>
                <a:spcPct val="0"/>
              </a:spcAft>
              <a:buClrTx/>
              <a:buSzTx/>
              <a:buFontTx/>
              <a:buNone/>
              <a:tabLst/>
            </a:pPr>
            <a:r>
              <a:rPr lang="ru-RU" dirty="0" smtClean="0">
                <a:latin typeface="Times New Roman" pitchFamily="18" charset="0"/>
                <a:cs typeface="Times New Roman" pitchFamily="18" charset="0"/>
              </a:rPr>
              <a:t>      Свою работу, я веду со всеми участниками образовательного процесса. Немаловажную роль в работе педагога – психолога имеет работа                               с педагогами. С педагогами я провожу консультации, даю им какие- то рекомендации. Так, как эмоциональное благосостояние воспитателя плодотворно влияет на  воспитательно-образовательный  процесс, в целях предотвращения синдрома «эмоционального выгорания», провожу                           с педагогами: тренинги, релаксацию. </a:t>
            </a:r>
          </a:p>
          <a:p>
            <a:pPr marL="0" marR="0" lvl="0" indent="0" algn="just" defTabSz="914400" rtl="0" eaLnBrk="0" fontAlgn="base" latinLnBrk="0" hangingPunct="0">
              <a:lnSpc>
                <a:spcPct val="100000"/>
              </a:lnSpc>
              <a:spcBef>
                <a:spcPct val="0"/>
              </a:spcBef>
              <a:spcAft>
                <a:spcPct val="0"/>
              </a:spcAft>
              <a:buClrTx/>
              <a:buSzTx/>
              <a:buFontTx/>
              <a:buNone/>
              <a:tabLst/>
            </a:pPr>
            <a:r>
              <a:rPr lang="ru-RU" dirty="0" smtClean="0">
                <a:latin typeface="Times New Roman" pitchFamily="18" charset="0"/>
                <a:cs typeface="Times New Roman" pitchFamily="18" charset="0"/>
              </a:rPr>
              <a:t>        Я не хочу останавливаться на достигнутом, стремление совершенствовать свои познания, мною движет всегда.  Реализовать мои цели, мне помогает самообразование. Тема моего самообразования: «Сказкотерапия». Эту тему я выбрала не случайно. Ведь сказкотерапия – это своеобразный инструмент передачи опыта «из уст в уста», как инструмент развития.  Это способ воспитания у ребенка особого отношения к миру. Древнейший способ социализации и передачи опыта. При слушании, придумывании и обсуждении сказки, у ребенка развиваются психологические процессы: память, внимание, мышление, фантазия, воображение и творчество.</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12192"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8609" name="Rectangle 1"/>
          <p:cNvSpPr>
            <a:spLocks noChangeArrowheads="1"/>
          </p:cNvSpPr>
          <p:nvPr/>
        </p:nvSpPr>
        <p:spPr bwMode="auto">
          <a:xfrm>
            <a:off x="1187624" y="314366"/>
            <a:ext cx="7272808"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ru-RU" dirty="0" smtClean="0">
                <a:latin typeface="Times New Roman" pitchFamily="18" charset="0"/>
                <a:cs typeface="Times New Roman" pitchFamily="18" charset="0"/>
              </a:rPr>
              <a:t>        Постоянный поиск новых идей и задумок привел меня к увлечению нетрадиционными техниками рисования. Что дает нетрадиционный прием рисования? Он открывает широкий простор для детской фантазии, дает детям возможность увлечься творчеством, развить воображение, проявить самостоятельность и инициативу, выразить свою индивидуальность. В работе с детьми использую такие виды техник, как: «Граттаж», «Ниткография», «Эбру», «Кляксография».</a:t>
            </a:r>
          </a:p>
          <a:p>
            <a:pPr marL="0" marR="0" lvl="0" indent="0" algn="just" defTabSz="914400" rtl="0" eaLnBrk="0" fontAlgn="base" latinLnBrk="0" hangingPunct="0">
              <a:lnSpc>
                <a:spcPct val="100000"/>
              </a:lnSpc>
              <a:spcBef>
                <a:spcPct val="0"/>
              </a:spcBef>
              <a:spcAft>
                <a:spcPct val="0"/>
              </a:spcAft>
              <a:buClrTx/>
              <a:buSzTx/>
              <a:buFontTx/>
              <a:buNone/>
              <a:tabLst/>
            </a:pPr>
            <a:r>
              <a:rPr lang="ru-RU" dirty="0" smtClean="0">
                <a:latin typeface="Times New Roman" pitchFamily="18" charset="0"/>
                <a:cs typeface="Times New Roman" pitchFamily="18" charset="0"/>
              </a:rPr>
              <a:t>        Что я вижу главным делом психолога, как специалиста? Для меня очень важно видеть нужность собственного труда. В своей работе                      я больше всего ценю общение с ребенком, неважно в какой форме работы оно реализуется. Я испытываю огромное удовлетворение, когда после моих занятий вижу в глазах ребенка счастье! Мне нравится помогать людям решать проблемы и трудности. И поэтому, работа педагога-психолога, считаю — это призвание. И я смею думать, что выбранная мною профессия педагога-психолога поможет мне воплотить в жизнь мои стремления и мечты, а именно: помогать людям                                в разрешении их проблем, дарить им тепло, ощущать свою значимость  и ценность. Я хочу, чтобы наши дети не боялись жизненных проблем,                 а смело смотрели им в глаза, чтобы они стремились                                           к взаимопониманию, успеху.                  </a:t>
            </a:r>
          </a:p>
          <a:p>
            <a:pPr marL="0" marR="0" lvl="0" indent="0" algn="just" defTabSz="914400" rtl="0" eaLnBrk="0" fontAlgn="base" latinLnBrk="0" hangingPunct="0">
              <a:lnSpc>
                <a:spcPct val="100000"/>
              </a:lnSpc>
              <a:spcBef>
                <a:spcPct val="0"/>
              </a:spcBef>
              <a:spcAft>
                <a:spcPct val="0"/>
              </a:spcAft>
              <a:buClrTx/>
              <a:buSzTx/>
              <a:buFontTx/>
              <a:buNone/>
              <a:tabLst/>
            </a:pPr>
            <a:r>
              <a:rPr lang="ru-RU" dirty="0" smtClean="0">
                <a:latin typeface="Times New Roman" pitchFamily="18" charset="0"/>
                <a:cs typeface="Times New Roman" pitchFamily="18" charset="0"/>
              </a:rPr>
              <a:t>        Я горжусь своей профессией и верю, что несмотря ни на что, она всегда будет востребована.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0"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0" y="476672"/>
            <a:ext cx="9144000" cy="646331"/>
          </a:xfrm>
          <a:prstGeom prst="rect">
            <a:avLst/>
          </a:prstGeom>
        </p:spPr>
        <p:txBody>
          <a:bodyPr wrap="square">
            <a:spAutoFit/>
          </a:bodyPr>
          <a:lstStyle/>
          <a:p>
            <a:pPr algn="ctr"/>
            <a:r>
              <a:rPr lang="ru-RU" sz="3600"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Методическая деятельность педагога</a:t>
            </a:r>
            <a:endParaRPr lang="ru-RU" sz="3600" dirty="0"/>
          </a:p>
        </p:txBody>
      </p:sp>
      <p:sp>
        <p:nvSpPr>
          <p:cNvPr id="4" name="TextBox 3"/>
          <p:cNvSpPr txBox="1"/>
          <p:nvPr/>
        </p:nvSpPr>
        <p:spPr>
          <a:xfrm>
            <a:off x="1259632" y="1196752"/>
            <a:ext cx="6624736" cy="369332"/>
          </a:xfrm>
          <a:prstGeom prst="rect">
            <a:avLst/>
          </a:prstGeom>
          <a:noFill/>
        </p:spPr>
        <p:txBody>
          <a:bodyPr wrap="square" rtlCol="0">
            <a:spAutoFit/>
          </a:bodyPr>
          <a:lstStyle/>
          <a:p>
            <a:endParaRPr lang="ru-RU" dirty="0"/>
          </a:p>
        </p:txBody>
      </p:sp>
      <p:sp>
        <p:nvSpPr>
          <p:cNvPr id="7" name="TextBox 6"/>
          <p:cNvSpPr txBox="1"/>
          <p:nvPr/>
        </p:nvSpPr>
        <p:spPr>
          <a:xfrm>
            <a:off x="971600" y="1628800"/>
            <a:ext cx="3168352" cy="369332"/>
          </a:xfrm>
          <a:prstGeom prst="rect">
            <a:avLst/>
          </a:prstGeom>
          <a:noFill/>
        </p:spPr>
        <p:txBody>
          <a:bodyPr wrap="square" rtlCol="0">
            <a:spAutoFit/>
          </a:bodyPr>
          <a:lstStyle/>
          <a:p>
            <a:endParaRPr lang="ru-RU" dirty="0"/>
          </a:p>
        </p:txBody>
      </p:sp>
      <p:sp>
        <p:nvSpPr>
          <p:cNvPr id="8" name="TextBox 7"/>
          <p:cNvSpPr txBox="1"/>
          <p:nvPr/>
        </p:nvSpPr>
        <p:spPr>
          <a:xfrm>
            <a:off x="971600" y="1484784"/>
            <a:ext cx="4320480" cy="369332"/>
          </a:xfrm>
          <a:prstGeom prst="rect">
            <a:avLst/>
          </a:prstGeom>
          <a:noFill/>
        </p:spPr>
        <p:txBody>
          <a:bodyPr wrap="square" rtlCol="0">
            <a:spAutoFit/>
          </a:bodyPr>
          <a:lstStyle/>
          <a:p>
            <a:endParaRPr lang="ru-RU" dirty="0"/>
          </a:p>
        </p:txBody>
      </p:sp>
      <p:sp>
        <p:nvSpPr>
          <p:cNvPr id="24580" name="Rectangle 4"/>
          <p:cNvSpPr>
            <a:spLocks noChangeArrowheads="1"/>
          </p:cNvSpPr>
          <p:nvPr/>
        </p:nvSpPr>
        <p:spPr bwMode="auto">
          <a:xfrm>
            <a:off x="1187624" y="1052736"/>
            <a:ext cx="7344816"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Конспект интегрированной ООД по развитию речи в средней группе                                  с использованием ТСО.  «В гости в сказку </a:t>
            </a:r>
            <a:r>
              <a:rPr kumimoji="0" lang="ru-RU" sz="1600" b="1"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Три медведя</a:t>
            </a:r>
            <a:r>
              <a:rPr kumimoji="0" lang="ru-RU" sz="1600" b="1"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23.01.2018г.</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Цель: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развитие речи детей посредством приобщения к устному народному творчеству.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Задачи: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Образовательные:</a:t>
            </a:r>
            <a:endParaRPr kumimoji="0" lang="ru-RU"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-закрепить знание детьми содержания сказки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Три медведя</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отвечать на вопросы по ее содержанию;</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-закрепить умения узнавать сказку по характерным признакам сказочных героев;</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-учить детей воспринимать изображения на экране;</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-обучать детей переносить сюжет сказки в игру.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Развивающие:</a:t>
            </a:r>
            <a:endParaRPr kumimoji="0" lang="ru-RU"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-развивать речевую активность детей, побуждать их вступать в диалог; выразительность и темп речи;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-расширять и активизировать словарный запас (посуда, мебель.)</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Воспитательные:</a:t>
            </a:r>
            <a:endParaRPr kumimoji="0" lang="ru-RU"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-воспитывать эмоциональное восприятие содержания сказки и интерес к устному чтению.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4.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Коррекционные задачи</a:t>
            </a: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111111"/>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развивать психические процессы (внимание, память, мышление); </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развивать умения адекватно выражать свои эмоции.</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Интеграция образовательных областей:</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Социально-коммуникативная</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Познавательная</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Речевое</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Физическое развитие</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12192"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529" name="Rectangle 1"/>
          <p:cNvSpPr>
            <a:spLocks noChangeArrowheads="1"/>
          </p:cNvSpPr>
          <p:nvPr/>
        </p:nvSpPr>
        <p:spPr bwMode="auto">
          <a:xfrm>
            <a:off x="1187624" y="185463"/>
            <a:ext cx="7344816"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Предварительная работа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чтение русских народных сказок; обыгрывание сказки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Три медведя</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 помощью дидактической игры; выкладывание сюжетных картинок                            в определённой последовательности, разгадывание загадок.</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Оборудование: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ноутбук, следы медведя, вырезанные из бумаги, пазл с Машенькой, дидактические картинки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Посуда и Мебель</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сюжетные картинки по сказке.</a:t>
            </a:r>
          </a:p>
          <a:p>
            <a:pPr lvl="0" algn="just" eaLnBrk="0" fontAlgn="base" hangingPunct="0">
              <a:spcBef>
                <a:spcPct val="0"/>
              </a:spcBef>
              <a:spcAft>
                <a:spcPct val="0"/>
              </a:spcAft>
            </a:pPr>
            <a:r>
              <a:rPr lang="ru-RU" sz="1400" b="1" dirty="0" smtClean="0">
                <a:latin typeface="Times New Roman" pitchFamily="18" charset="0"/>
                <a:cs typeface="Times New Roman" pitchFamily="18" charset="0"/>
              </a:rPr>
              <a:t>Методические приемы: </a:t>
            </a:r>
            <a:r>
              <a:rPr lang="ru-RU" sz="1400" dirty="0" smtClean="0">
                <a:latin typeface="Times New Roman" pitchFamily="18" charset="0"/>
                <a:cs typeface="Times New Roman" pitchFamily="18" charset="0"/>
              </a:rPr>
              <a:t>беседа, вопросы, групповая и индивидуальная работа, словесное поощрение, здоровьесберегающие  технологии: гимнастика для глаз.</a:t>
            </a:r>
            <a:endParaRPr kumimoji="0" lang="ru-RU"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Организация детей:</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-Ребята, а вы любите сказки?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-Хотите отправиться в гости к сказке?</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-Давайте возьмёмся за руки и произнесём волшебные слова.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(Музыкальное сопровождение)</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1,2,3, вкруг себя повернись и в сказке очутись!</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Тише, тише не шумите,</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Сказку нашу не спугните,</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Здесь бывают чудеса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Где же спряталась она?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Ход </a:t>
            </a:r>
            <a:r>
              <a:rPr lang="ru-RU" sz="1400" b="1" dirty="0" smtClean="0">
                <a:latin typeface="Times New Roman" pitchFamily="18" charset="0"/>
                <a:ea typeface="Calibri" pitchFamily="34" charset="0"/>
                <a:cs typeface="Times New Roman" pitchFamily="18" charset="0"/>
              </a:rPr>
              <a:t>ООД</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-Ребята, вот мы с вами, и пришли в гости к сказке. А к какой сказке, скоро узнаем.</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-Посмотрите там, в вдалеке на опушке чья то спряталась избушка.</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слайд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Избушка</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 экране появляется картинка избушки).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-Мы сейчас пройдем к этой избушке. Но здесь есть чьи- то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следы</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Они ведут к избушке. Чьи это следы?</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(Варианты ответов детей.)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Воспитатель помогает:</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Почему вы думаете, что это следы медведя?</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(ответы детей - большие).</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Давайте осторожно пройдем по этим следам и тихонько сядем на стульчики.                                 (Дети наступают на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следы</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проходят и садятся на стульчики.)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-Вот мы и возле избушки. Как вы думаете, кто здесь живет? </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(ответы детей)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12192"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433" name="Rectangle 1"/>
          <p:cNvSpPr>
            <a:spLocks noChangeArrowheads="1"/>
          </p:cNvSpPr>
          <p:nvPr/>
        </p:nvSpPr>
        <p:spPr bwMode="auto">
          <a:xfrm>
            <a:off x="1187624" y="390346"/>
            <a:ext cx="72008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 кто же на самом деле живет в избушке</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(слайд 2</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Медведь</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(ответы детей)</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-Вы правильно угадали, здесь живет медведь, и следы тоже были медвежьи.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 зовут его Михайло Иваныч.</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-Но живет Михайло Иваныч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не один, а со своей семьей</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кто еще в семье у Михайла Иваныч?. . (3 слайд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Семья 3 медведя</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(ответы детей)</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-Догадались, из какой сказки медведи?</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(ответы детей)</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-Ребятки, а скажите мне, почему мишек называют косолапыми?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(ответы детей -  неуклюжие, ходят,  переваливаясь с ноги на ногу, ставя носки внутрь.)</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-Ребята, а чем питаются медведи? (</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Варианты ответов детей), (4 слайд </a:t>
            </a:r>
            <a:r>
              <a:rPr kumimoji="0" lang="ru-RU" sz="14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Пища медведей (мед, малина.)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 теперь мы посмотрим, что еще едят медведи. (</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слайд </a:t>
            </a:r>
            <a:r>
              <a:rPr kumimoji="0" lang="ru-RU" sz="14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Пища, о которой дети еще не знают</a:t>
            </a:r>
            <a:r>
              <a:rPr kumimoji="0" lang="ru-RU" sz="14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(мясо, рыба, грибы, орехи)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-Ребята, послушайте, однажды, медведи пошли в лес.</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-Покажите, как ходят мишки. </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 встают и движениями имитируют походку медведей.)</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 в то время пока мишек не было дома, к ним кто-то пришёл.</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 кто к ним пришёл, давайте узнаем, собрав пазл</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столе нужно собрать пазл с изображением Машеньки).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-Ребята, что делала Машенька в избушке у медведей? </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(Ответы детей).</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-Давайте поможем Маше собрать всю посуду и всю мебель. </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 сортируют картинки по двум группам:  </a:t>
            </a:r>
            <a:r>
              <a:rPr kumimoji="0" lang="ru-RU" sz="14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Мебель</a:t>
            </a:r>
            <a:r>
              <a:rPr kumimoji="0" lang="ru-RU" sz="14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a:t>
            </a:r>
            <a:r>
              <a:rPr kumimoji="0" lang="ru-RU" sz="14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Посуда</a:t>
            </a:r>
            <a:r>
              <a:rPr kumimoji="0" lang="ru-RU" sz="14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-Назовите, какая посуда у медведей в избе, какая мебель.</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(Ответы детей)</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-Ребята вы молодцы, справились с заданием, а самое главное мы помогли Машеньки, а теперь давайте пройдем и сядем на свои стульчики.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(слайд 6 </a:t>
            </a:r>
            <a:r>
              <a:rPr kumimoji="0" lang="ru-RU" sz="14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изображения стульчиков по величине</a:t>
            </a:r>
            <a:r>
              <a:rPr kumimoji="0" lang="ru-RU" sz="14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-Ребята, а давайте вспомним, где больше всего понравилось сидеть Маше?</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 Мишутки стульчик маленький, а у Михайла Иваныч  - (Большой.)</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(Ответы детей)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12192"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457" name="Rectangle 1"/>
          <p:cNvSpPr>
            <a:spLocks noChangeArrowheads="1"/>
          </p:cNvSpPr>
          <p:nvPr/>
        </p:nvSpPr>
        <p:spPr bwMode="auto">
          <a:xfrm>
            <a:off x="1187624" y="447965"/>
            <a:ext cx="7344816"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(слайд 7 изображение </a:t>
            </a:r>
            <a:r>
              <a:rPr kumimoji="0" lang="ru-RU" sz="14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кроватей - широкая, узкая, низкая, высокая</a:t>
            </a:r>
            <a:r>
              <a:rPr kumimoji="0" lang="ru-RU" sz="14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 Мишутки кровать низкая, а у Михайла Иваныч - (Высокая.)</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(Ответы детей)</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-Из какой чашки ел Мишутка? Давайте узнаем.</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(слайд 8 на экране: детям необходимо соединить фигурки медведей с чашками разного размера)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Молодцы, хорошо поработали. Теперь отдохнем вместе с Машей.</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Физ. минутка для глаз.</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Ела Маша и пила,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 кроватку прилегла.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 уснула сладким сном</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Тише, тише, не шумите,</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Машу, вы не разбудите.</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(Звук </a:t>
            </a:r>
            <a:r>
              <a:rPr kumimoji="0" lang="ru-RU" sz="14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Шум</a:t>
            </a:r>
            <a:r>
              <a:rPr kumimoji="0" lang="ru-RU" sz="14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-Проснулась Маша. Что за шум? Ребята, я вам, покажу смайлик, а вы покажите эмоцию, изображенную на этом смайлике. (Мимикой дети показывают удивление.)</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Увидела медведей - испугалась</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(Мимикой и движениями показывают испуг.)</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-Вот мы и прошли с вами до конца сказки вместе с Машенькой. </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(Мимикой и движениями показывают радость.)</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Ребята, все картинки из этой сказки перепутались. Давайте поставим их на свои места.</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 на столе  распределяют сюжетные картинки по порядку.)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Постарались вы ребята,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Верю, сказка очень рада.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путь пора нам собираться</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 со сказкою прощаться.</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-Давайте встанем в круг</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1-2-3, повернись, в нашей группе очутись!</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12192" y="-27384"/>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Прямоугольник 3"/>
          <p:cNvSpPr/>
          <p:nvPr/>
        </p:nvSpPr>
        <p:spPr>
          <a:xfrm>
            <a:off x="683568" y="332656"/>
            <a:ext cx="7920880" cy="2462213"/>
          </a:xfrm>
          <a:prstGeom prst="rect">
            <a:avLst/>
          </a:prstGeom>
        </p:spPr>
        <p:txBody>
          <a:bodyPr wrap="square">
            <a:spAutoFit/>
          </a:bodyPr>
          <a:lstStyle/>
          <a:p>
            <a:pPr lvl="0" fontAlgn="base">
              <a:spcBef>
                <a:spcPct val="0"/>
              </a:spcBef>
              <a:spcAft>
                <a:spcPct val="0"/>
              </a:spcAft>
            </a:pPr>
            <a:r>
              <a:rPr lang="ru-RU" sz="1400" b="1" dirty="0">
                <a:latin typeface="Times New Roman" pitchFamily="18" charset="0"/>
                <a:cs typeface="Times New Roman" pitchFamily="18" charset="0"/>
              </a:rPr>
              <a:t>Итог</a:t>
            </a:r>
            <a:r>
              <a:rPr lang="ru-RU" sz="1400" dirty="0">
                <a:latin typeface="Times New Roman" pitchFamily="18" charset="0"/>
                <a:cs typeface="Times New Roman" pitchFamily="18" charset="0"/>
              </a:rPr>
              <a:t>:</a:t>
            </a:r>
          </a:p>
          <a:p>
            <a:pPr lvl="0" eaLnBrk="0" fontAlgn="base" hangingPunct="0">
              <a:spcBef>
                <a:spcPct val="0"/>
              </a:spcBef>
              <a:spcAft>
                <a:spcPct val="0"/>
              </a:spcAft>
            </a:pPr>
            <a:r>
              <a:rPr lang="ru-RU" sz="1400" dirty="0">
                <a:latin typeface="Times New Roman" pitchFamily="18" charset="0"/>
                <a:cs typeface="Times New Roman" pitchFamily="18" charset="0"/>
              </a:rPr>
              <a:t>-А в какой сказке мы сегодня побывали?  </a:t>
            </a:r>
          </a:p>
          <a:p>
            <a:pPr lvl="0" eaLnBrk="0" fontAlgn="base" hangingPunct="0">
              <a:spcBef>
                <a:spcPct val="0"/>
              </a:spcBef>
              <a:spcAft>
                <a:spcPct val="0"/>
              </a:spcAft>
            </a:pPr>
            <a:r>
              <a:rPr lang="ru-RU" sz="1400" dirty="0">
                <a:latin typeface="Times New Roman" pitchFamily="18" charset="0"/>
                <a:cs typeface="Times New Roman" pitchFamily="18" charset="0"/>
              </a:rPr>
              <a:t>-Назовите героев этой сказки?</a:t>
            </a:r>
          </a:p>
          <a:p>
            <a:pPr lvl="0" eaLnBrk="0" fontAlgn="base" hangingPunct="0">
              <a:spcBef>
                <a:spcPct val="0"/>
              </a:spcBef>
              <a:spcAft>
                <a:spcPct val="0"/>
              </a:spcAft>
            </a:pPr>
            <a:r>
              <a:rPr lang="ru-RU" sz="1400" dirty="0">
                <a:latin typeface="Times New Roman" pitchFamily="18" charset="0"/>
                <a:cs typeface="Times New Roman" pitchFamily="18" charset="0"/>
              </a:rPr>
              <a:t>-Что мы с вами делали? </a:t>
            </a:r>
          </a:p>
          <a:p>
            <a:pPr lvl="0" eaLnBrk="0" fontAlgn="base" hangingPunct="0">
              <a:spcBef>
                <a:spcPct val="0"/>
              </a:spcBef>
              <a:spcAft>
                <a:spcPct val="0"/>
              </a:spcAft>
            </a:pPr>
            <a:r>
              <a:rPr lang="ru-RU" sz="1400" b="1" dirty="0">
                <a:latin typeface="Times New Roman" pitchFamily="18" charset="0"/>
                <a:cs typeface="Times New Roman" pitchFamily="18" charset="0"/>
              </a:rPr>
              <a:t>Рефлексия</a:t>
            </a:r>
            <a:r>
              <a:rPr lang="ru-RU" sz="1400" dirty="0">
                <a:latin typeface="Times New Roman" pitchFamily="18" charset="0"/>
                <a:cs typeface="Times New Roman" pitchFamily="18" charset="0"/>
              </a:rPr>
              <a:t>:</a:t>
            </a:r>
          </a:p>
          <a:p>
            <a:pPr lvl="0" eaLnBrk="0" fontAlgn="base" hangingPunct="0">
              <a:spcBef>
                <a:spcPct val="0"/>
              </a:spcBef>
              <a:spcAft>
                <a:spcPct val="0"/>
              </a:spcAft>
            </a:pPr>
            <a:r>
              <a:rPr lang="ru-RU" sz="1400" dirty="0">
                <a:latin typeface="Times New Roman" pitchFamily="18" charset="0"/>
                <a:cs typeface="Times New Roman" pitchFamily="18" charset="0"/>
              </a:rPr>
              <a:t>-Вам понравилось сегодня в сказке?</a:t>
            </a:r>
          </a:p>
          <a:p>
            <a:pPr lvl="0" eaLnBrk="0" fontAlgn="base" hangingPunct="0">
              <a:spcBef>
                <a:spcPct val="0"/>
              </a:spcBef>
              <a:spcAft>
                <a:spcPct val="0"/>
              </a:spcAft>
            </a:pPr>
            <a:r>
              <a:rPr lang="ru-RU" sz="1400" dirty="0">
                <a:latin typeface="Times New Roman" pitchFamily="18" charset="0"/>
                <a:cs typeface="Times New Roman" pitchFamily="18" charset="0"/>
              </a:rPr>
              <a:t>-Что понравилось больше всего?</a:t>
            </a:r>
          </a:p>
          <a:p>
            <a:pPr lvl="0" eaLnBrk="0" fontAlgn="base" hangingPunct="0">
              <a:spcBef>
                <a:spcPct val="0"/>
              </a:spcBef>
              <a:spcAft>
                <a:spcPct val="0"/>
              </a:spcAft>
            </a:pPr>
            <a:r>
              <a:rPr lang="ru-RU" sz="1400" dirty="0">
                <a:latin typeface="Times New Roman" pitchFamily="18" charset="0"/>
                <a:cs typeface="Times New Roman" pitchFamily="18" charset="0"/>
              </a:rPr>
              <a:t>-Может что-то не понравилось?  (Поощрение детей)</a:t>
            </a:r>
          </a:p>
          <a:p>
            <a:pPr lvl="0" eaLnBrk="0" fontAlgn="base" hangingPunct="0">
              <a:spcBef>
                <a:spcPct val="0"/>
              </a:spcBef>
              <a:spcAft>
                <a:spcPct val="0"/>
              </a:spcAft>
            </a:pPr>
            <a:r>
              <a:rPr lang="ru-RU" sz="1400" dirty="0">
                <a:latin typeface="Times New Roman" pitchFamily="18" charset="0"/>
                <a:cs typeface="Times New Roman" pitchFamily="18" charset="0"/>
              </a:rPr>
              <a:t> На этом наша образовательная деятельность  подошла к концу, всем – большое спасибо за активное участие.   </a:t>
            </a:r>
          </a:p>
          <a:p>
            <a:pPr lvl="0" algn="r" eaLnBrk="0" fontAlgn="base" hangingPunct="0">
              <a:spcBef>
                <a:spcPct val="0"/>
              </a:spcBef>
              <a:spcAft>
                <a:spcPct val="0"/>
              </a:spcAft>
            </a:pPr>
            <a:r>
              <a:rPr lang="ru-RU" sz="1400" dirty="0">
                <a:latin typeface="Times New Roman" pitchFamily="18" charset="0"/>
                <a:cs typeface="Times New Roman" pitchFamily="18" charset="0"/>
              </a:rPr>
              <a:t>Подготовила: педагог-психолог  С.Ш-М.Туршиева</a:t>
            </a:r>
          </a:p>
        </p:txBody>
      </p:sp>
      <p:pic>
        <p:nvPicPr>
          <p:cNvPr id="5" name="Рисунок 4" descr="IMG_20180123_214025_994.JPG"/>
          <p:cNvPicPr>
            <a:picLocks noChangeAspect="1"/>
          </p:cNvPicPr>
          <p:nvPr/>
        </p:nvPicPr>
        <p:blipFill>
          <a:blip r:embed="rId3" cstate="print"/>
          <a:stretch>
            <a:fillRect/>
          </a:stretch>
        </p:blipFill>
        <p:spPr>
          <a:xfrm>
            <a:off x="755576" y="2564904"/>
            <a:ext cx="2952328" cy="2123566"/>
          </a:xfrm>
          <a:prstGeom prst="rect">
            <a:avLst/>
          </a:prstGeom>
          <a:ln>
            <a:noFill/>
          </a:ln>
          <a:effectLst>
            <a:softEdge rad="112500"/>
          </a:effectLst>
        </p:spPr>
      </p:pic>
      <p:pic>
        <p:nvPicPr>
          <p:cNvPr id="6" name="Рисунок 5" descr="р7.PNG"/>
          <p:cNvPicPr>
            <a:picLocks noChangeAspect="1"/>
          </p:cNvPicPr>
          <p:nvPr/>
        </p:nvPicPr>
        <p:blipFill>
          <a:blip r:embed="rId4" cstate="print"/>
          <a:stretch>
            <a:fillRect/>
          </a:stretch>
        </p:blipFill>
        <p:spPr>
          <a:xfrm>
            <a:off x="3635896" y="3284984"/>
            <a:ext cx="2808312" cy="2073196"/>
          </a:xfrm>
          <a:prstGeom prst="rect">
            <a:avLst/>
          </a:prstGeom>
          <a:ln>
            <a:noFill/>
          </a:ln>
          <a:effectLst>
            <a:softEdge rad="112500"/>
          </a:effectLst>
        </p:spPr>
      </p:pic>
      <p:pic>
        <p:nvPicPr>
          <p:cNvPr id="7" name="Рисунок 6" descr="р10.PNG"/>
          <p:cNvPicPr>
            <a:picLocks noChangeAspect="1"/>
          </p:cNvPicPr>
          <p:nvPr/>
        </p:nvPicPr>
        <p:blipFill>
          <a:blip r:embed="rId5" cstate="print"/>
          <a:stretch>
            <a:fillRect/>
          </a:stretch>
        </p:blipFill>
        <p:spPr>
          <a:xfrm>
            <a:off x="6372200" y="4437112"/>
            <a:ext cx="2376264" cy="20150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12192"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602" name="Rectangle 2"/>
          <p:cNvSpPr>
            <a:spLocks noChangeArrowheads="1"/>
          </p:cNvSpPr>
          <p:nvPr/>
        </p:nvSpPr>
        <p:spPr bwMode="auto">
          <a:xfrm rot="10800000" flipV="1">
            <a:off x="1043608" y="191834"/>
            <a:ext cx="7704856"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539750" fontAlgn="base">
              <a:spcBef>
                <a:spcPct val="0"/>
              </a:spcBef>
              <a:spcAft>
                <a:spcPct val="0"/>
              </a:spcAft>
              <a:tabLst>
                <a:tab pos="2457450" algn="l"/>
              </a:tabLst>
            </a:pPr>
            <a:r>
              <a:rPr lang="ru-RU" sz="1400" b="1" dirty="0">
                <a:latin typeface="Times New Roman" pitchFamily="18" charset="0"/>
                <a:cs typeface="Times New Roman" pitchFamily="18" charset="0"/>
              </a:rPr>
              <a:t>Конспект </a:t>
            </a:r>
            <a:r>
              <a:rPr lang="ru-RU" sz="1400" b="1" dirty="0" smtClean="0">
                <a:latin typeface="Times New Roman" pitchFamily="18" charset="0"/>
                <a:cs typeface="Times New Roman" pitchFamily="18" charset="0"/>
              </a:rPr>
              <a:t> интегрированной ООД  с использованием ТСО  в старшей группе                                                           педагога-психолога </a:t>
            </a:r>
            <a:r>
              <a:rPr lang="ru-RU" sz="1400" b="1" dirty="0">
                <a:latin typeface="Times New Roman" pitchFamily="18" charset="0"/>
                <a:cs typeface="Times New Roman" pitchFamily="18" charset="0"/>
              </a:rPr>
              <a:t>Туршиевой С.Ш-М. </a:t>
            </a:r>
            <a:r>
              <a:rPr lang="ru-RU" sz="1400" b="1"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Тема: «Часы»       </a:t>
            </a:r>
            <a:r>
              <a:rPr lang="ru-RU" sz="1600" b="1" dirty="0" smtClean="0"/>
              <a:t>19.11.2016г.</a:t>
            </a:r>
          </a:p>
          <a:p>
            <a:pPr marL="0" marR="0" lvl="0" indent="180975" algn="just" defTabSz="914400" rtl="0" eaLnBrk="0" fontAlgn="base" latinLnBrk="0" hangingPunct="0">
              <a:lnSpc>
                <a:spcPct val="100000"/>
              </a:lnSpc>
              <a:spcBef>
                <a:spcPct val="0"/>
              </a:spcBef>
              <a:spcAft>
                <a:spcPct val="0"/>
              </a:spcAft>
              <a:buClrTx/>
              <a:buSzTx/>
              <a:buFontTx/>
              <a:buNone/>
              <a:tabLst>
                <a:tab pos="2457450" algn="l"/>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Цели: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Char char="•"/>
              <a:tabLst>
                <a:tab pos="245745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Познакомить детей с историей возникновения часов и их ролью в нашей жизни в наше время.</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Char char="•"/>
              <a:tabLst>
                <a:tab pos="245745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Учить чётко и последовательно излагать свои мысли.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Char char="•"/>
              <a:tabLst>
                <a:tab pos="245745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Развивать исследовательский интерес и любознательность.</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2457450" algn="l"/>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Активизация словаря:</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часы солнечные, водяные, механизм, циферблат.</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2457450" algn="l"/>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Материал:</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запись звуков, часы,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магнитофон, фонарик, телевизор и ноутбук для просмотра слайдов.</a:t>
            </a:r>
          </a:p>
          <a:p>
            <a:pPr indent="180975" algn="just" eaLnBrk="0" fontAlgn="base" hangingPunct="0">
              <a:spcBef>
                <a:spcPct val="0"/>
              </a:spcBef>
              <a:spcAft>
                <a:spcPct val="0"/>
              </a:spcAft>
              <a:tabLst>
                <a:tab pos="2457450" algn="l"/>
              </a:tabLst>
            </a:pPr>
            <a:r>
              <a:rPr lang="ru-RU" sz="1400" b="1" dirty="0" smtClean="0">
                <a:latin typeface="Times New Roman" pitchFamily="18" charset="0"/>
                <a:cs typeface="Times New Roman" pitchFamily="18" charset="0"/>
              </a:rPr>
              <a:t>Методические приемы: </a:t>
            </a:r>
            <a:r>
              <a:rPr lang="ru-RU" sz="1400" dirty="0" smtClean="0">
                <a:latin typeface="Times New Roman" pitchFamily="18" charset="0"/>
                <a:cs typeface="Times New Roman" pitchFamily="18" charset="0"/>
              </a:rPr>
              <a:t>беседа,  вопросы, групповая и индивидуальная работа, эксперементальная  деятельность,  сюрпризный момент, словесное поощрение.</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2457450" algn="l"/>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Ход ООД:</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245745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Педагог-психолог:</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245745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Садитесь на ковёр.</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245745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Давайте представим, что мы дома и только начинаем просыпаться.</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245745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Магнитофон с записью звуков (крик петуха, звонок будильника, бой курантов)</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245745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Педагог-психолог: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245745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Какие звуки вы услышали?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245745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245745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Крик петуха, звонок будильника, бой часов и т.д.</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245745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Педагог-психолог:</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245745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Вот какое разнообразие звуков. Как вы думаете, что общего у этих звуков?</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245745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245745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Эти звуки будят нас утром. Они выполняют, роль будильника.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245745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Педагог-психолог:</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245745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будильник, это что такое?</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245745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Это часы, которые заводят вечером, чтобы они разбудили нас утром.</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2457450" algn="l"/>
              </a:tabLst>
            </a:pPr>
            <a:r>
              <a:rPr kumimoji="0" lang="ru-RU" sz="1400" b="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Сюрпризный момент. (</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Забегает петушок с посылкой от Будильника.)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12192"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625" name="Rectangle 1"/>
          <p:cNvSpPr>
            <a:spLocks noChangeArrowheads="1"/>
          </p:cNvSpPr>
          <p:nvPr/>
        </p:nvSpPr>
        <p:spPr bwMode="auto">
          <a:xfrm>
            <a:off x="1043608" y="404664"/>
            <a:ext cx="7416824" cy="6071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Педагог-психолог:</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 как вы думаете, раньше, давным-давно, когда не было часов, как люди определяли время?</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 звёздам, по солнцу, по растениям и т.д. (показ слайдов)</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Педагог-психолог:</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вы хотите побольше узнать о часах? Тогда предлагаю отправиться в далёкое прошлое.</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Педагог-психолог:</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Вот мы с вами и попали в Египет (показ слайда), древние египтяне изобрели первые часы, где стрелкой работала тень (показ слайда).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Опыт с часами.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Фонарь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это Солнце, Солнце движется и тень от палочки показывает время.</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Педагог-психолог:</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Какие часы придумали древние египтяне?</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Солнечные часы.</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Педагог-психолог:</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Всегда ли можно определить время по этим часам?</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пасмурный, дождливый, хмурый день это сделать трудно, потому что нет солнца.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Педагог-психолог:</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 как вы думаете, какие часы придумали люди позднее?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Ответы детей.</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Педагог-психолог:</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 солнечными часами люди изобрели водяные часы, которые не зависели от солнечного света.(</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Показ слайда)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Педагог-психолог:</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водяных часах время текло, переливаясь из одного сосуда в другой. Как вы думаете, удобны ли такие часы в использовании?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Вода вливалась из сосуда, заканчивалась и её надо было подливать.</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12192"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505" name="Rectangle 1"/>
          <p:cNvSpPr>
            <a:spLocks noChangeArrowheads="1"/>
          </p:cNvSpPr>
          <p:nvPr/>
        </p:nvSpPr>
        <p:spPr bwMode="auto">
          <a:xfrm>
            <a:off x="971600" y="476671"/>
            <a:ext cx="7488832" cy="5734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Педагог-психолог:</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Правильно,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водяные часы</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требовали постоянного контроля со стороны людей. Поэтому одновременно с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водяными</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существовали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песочные</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часы, устроенные по такому же принципу.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(Показ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слайда)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Педагог-психолог:</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Песочные часы используются и сейчас. А где мы можем сейчас встретить такие часы? А кто в нашем детском саду пользуется такими часами?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медицинском кабинете. Наша медсестра пользуется такими часами, когда греет нам горло или нос.</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Педагог-психолог:</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Чем неудобны в использовании такие часы?</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Песочные часы надо часто переворачивать, даже чаще, чем подливать воду в водяные часы.</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Педагог-психолог:</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Мы говорим, что в водяных часах время</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.(текло), а в песочных часах</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..(пересыпается). Поэтому на смену песочным часам пришли восковые свечи (показ слайда). Почему люди перестали использовать свечи, как часы?</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Огонёк в таких часах можно легко задуть. Или потушить мог ветер или дождь.</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Педагог-психолог:</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Уже намного позднее появились механические часы. Усовершенствованный механизм таких часов люди используют и сейчас.</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(Показ слайда).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24384" y="-27384"/>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899592" y="2132856"/>
            <a:ext cx="8244408" cy="2800767"/>
          </a:xfrm>
          <a:prstGeom prst="rect">
            <a:avLst/>
          </a:prstGeom>
        </p:spPr>
        <p:txBody>
          <a:bodyPr wrap="square">
            <a:spAutoFit/>
          </a:bodyPr>
          <a:lstStyle/>
          <a:p>
            <a:pPr lvl="0" fontAlgn="base">
              <a:spcBef>
                <a:spcPct val="0"/>
              </a:spcBef>
              <a:spcAft>
                <a:spcPct val="0"/>
              </a:spcAft>
            </a:pPr>
            <a:r>
              <a:rPr kumimoji="0" lang="ru-RU" sz="3200" b="1" i="1" u="none" strike="noStrike" cap="none" normalizeH="0" baseline="0"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ea typeface="Times New Roman" pitchFamily="18" charset="0"/>
                <a:cs typeface="Times New Roman" pitchFamily="18" charset="0"/>
              </a:rPr>
              <a:t>Место работы: </a:t>
            </a:r>
            <a:r>
              <a:rPr kumimoji="0" lang="ru-RU" sz="2400" i="1" u="none" strike="noStrike" cap="none" normalizeH="0" baseline="0"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ea typeface="Times New Roman" pitchFamily="18" charset="0"/>
                <a:cs typeface="Times New Roman" pitchFamily="18" charset="0"/>
              </a:rPr>
              <a:t>Муниципальное бюджетное дошкольное образовательное учреждение «Детский сад №1 «Радуга»                                   г. Гудермес</a:t>
            </a:r>
            <a:r>
              <a:rPr lang="ru-RU" sz="2400" dirty="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Arial" pitchFamily="34" charset="0"/>
              </a:rPr>
              <a:t> </a:t>
            </a:r>
            <a:r>
              <a:rPr kumimoji="0" lang="ru-RU" sz="2400" i="1" u="none" strike="noStrike" cap="none" normalizeH="0" baseline="0"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ea typeface="Times New Roman" pitchFamily="18" charset="0"/>
                <a:cs typeface="Times New Roman" pitchFamily="18" charset="0"/>
              </a:rPr>
              <a:t>Гудермесского  муниципального района»</a:t>
            </a:r>
            <a:endParaRPr lang="ru-RU" sz="2400" i="1" dirty="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ea typeface="Times New Roman" pitchFamily="18" charset="0"/>
              <a:cs typeface="Times New Roman" pitchFamily="18" charset="0"/>
            </a:endParaRPr>
          </a:p>
          <a:p>
            <a:pPr lvl="0" fontAlgn="base">
              <a:spcBef>
                <a:spcPct val="0"/>
              </a:spcBef>
              <a:spcAft>
                <a:spcPct val="0"/>
              </a:spcAft>
            </a:pPr>
            <a:r>
              <a:rPr kumimoji="0" lang="ru-RU" sz="3200" b="1" i="1" strike="noStrike" cap="none" normalizeH="0" baseline="0"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ea typeface="Times New Roman" pitchFamily="18" charset="0"/>
                <a:cs typeface="Times New Roman" pitchFamily="18" charset="0"/>
              </a:rPr>
              <a:t>Должность: </a:t>
            </a:r>
            <a:r>
              <a:rPr kumimoji="0" lang="ru-RU" sz="2400" i="1" u="none" strike="noStrike" cap="none" normalizeH="0" baseline="0"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ea typeface="Times New Roman" pitchFamily="18" charset="0"/>
                <a:cs typeface="Times New Roman" pitchFamily="18" charset="0"/>
              </a:rPr>
              <a:t>Педагог-психолог</a:t>
            </a:r>
          </a:p>
          <a:p>
            <a:pPr lvl="0" eaLnBrk="0" fontAlgn="base" hangingPunct="0">
              <a:spcBef>
                <a:spcPct val="0"/>
              </a:spcBef>
              <a:spcAft>
                <a:spcPct val="0"/>
              </a:spcAft>
            </a:pPr>
            <a:r>
              <a:rPr kumimoji="0" lang="ru-RU" sz="3200" b="1" i="1" strike="noStrike" cap="none" normalizeH="0" baseline="0"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ea typeface="Times New Roman" pitchFamily="18" charset="0"/>
                <a:cs typeface="Times New Roman" pitchFamily="18" charset="0"/>
              </a:rPr>
              <a:t>Дата рождения: </a:t>
            </a:r>
            <a:r>
              <a:rPr kumimoji="0" lang="ru-RU" sz="2400" i="1" u="none" strike="noStrike" cap="none" normalizeH="0" baseline="0"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ea typeface="Times New Roman" pitchFamily="18" charset="0"/>
                <a:cs typeface="Times New Roman" pitchFamily="18" charset="0"/>
              </a:rPr>
              <a:t>01.05.1978г.</a:t>
            </a:r>
            <a:endParaRPr lang="ru-RU" sz="3200" i="1" dirty="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endParaRPr>
          </a:p>
          <a:p>
            <a:pPr lvl="0" eaLnBrk="0" fontAlgn="base" hangingPunct="0">
              <a:spcBef>
                <a:spcPct val="0"/>
              </a:spcBef>
              <a:spcAft>
                <a:spcPct val="0"/>
              </a:spcAft>
            </a:pPr>
            <a:r>
              <a:rPr lang="ru-RU" sz="3200"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Стаж работы по занимаемой должности: </a:t>
            </a:r>
            <a:r>
              <a:rPr lang="ru-RU" sz="2400"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2 года </a:t>
            </a:r>
            <a:endParaRPr lang="ru-RU" sz="3200"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endParaRPr>
          </a:p>
        </p:txBody>
      </p:sp>
      <p:sp>
        <p:nvSpPr>
          <p:cNvPr id="5" name="TextBox 4"/>
          <p:cNvSpPr txBox="1"/>
          <p:nvPr/>
        </p:nvSpPr>
        <p:spPr>
          <a:xfrm>
            <a:off x="0" y="692696"/>
            <a:ext cx="9144000" cy="1261884"/>
          </a:xfrm>
          <a:prstGeom prst="rect">
            <a:avLst/>
          </a:prstGeom>
          <a:noFill/>
        </p:spPr>
        <p:txBody>
          <a:bodyPr wrap="square" rtlCol="0">
            <a:spAutoFit/>
          </a:bodyPr>
          <a:lstStyle/>
          <a:p>
            <a:pPr algn="ctr"/>
            <a:r>
              <a:rPr kumimoji="0" lang="ru-RU" sz="4000" b="1" i="1" u="none" strike="noStrike" cap="none" normalizeH="0" baseline="0"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ea typeface="Times New Roman" pitchFamily="18" charset="0"/>
                <a:cs typeface="Times New Roman" pitchFamily="18" charset="0"/>
              </a:rPr>
              <a:t>Общие сведения </a:t>
            </a:r>
          </a:p>
          <a:p>
            <a:pPr algn="ctr"/>
            <a:r>
              <a:rPr kumimoji="0" lang="ru-RU" sz="3600" b="1" i="1" u="none" strike="noStrike" cap="none" normalizeH="0" baseline="0"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ea typeface="Times New Roman" pitchFamily="18" charset="0"/>
                <a:cs typeface="Times New Roman" pitchFamily="18" charset="0"/>
              </a:rPr>
              <a:t>Туршиева Субура Шайх</a:t>
            </a:r>
            <a:r>
              <a:rPr kumimoji="0" lang="ru-RU" sz="3600" b="1" i="1" u="none" strike="noStrike" cap="none" normalizeH="0"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ea typeface="Times New Roman" pitchFamily="18" charset="0"/>
                <a:cs typeface="Times New Roman" pitchFamily="18" charset="0"/>
              </a:rPr>
              <a:t> -</a:t>
            </a:r>
            <a:r>
              <a:rPr kumimoji="0" lang="ru-RU" sz="3600" b="1" i="1" u="none" strike="noStrike" cap="none" normalizeH="0" baseline="0"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ea typeface="Times New Roman" pitchFamily="18" charset="0"/>
                <a:cs typeface="Times New Roman" pitchFamily="18" charset="0"/>
              </a:rPr>
              <a:t>Магомедавна</a:t>
            </a:r>
            <a:endParaRPr lang="ru-RU" dirty="0"/>
          </a:p>
        </p:txBody>
      </p:sp>
      <p:sp>
        <p:nvSpPr>
          <p:cNvPr id="6" name="TextBox 5"/>
          <p:cNvSpPr txBox="1"/>
          <p:nvPr/>
        </p:nvSpPr>
        <p:spPr>
          <a:xfrm>
            <a:off x="611560" y="1556792"/>
            <a:ext cx="3096344" cy="584775"/>
          </a:xfrm>
          <a:prstGeom prst="rect">
            <a:avLst/>
          </a:prstGeom>
          <a:noFill/>
        </p:spPr>
        <p:txBody>
          <a:bodyPr wrap="square" rtlCol="0">
            <a:spAutoFit/>
          </a:bodyPr>
          <a:lstStyle/>
          <a:p>
            <a:pPr algn="ctr"/>
            <a:r>
              <a:rPr kumimoji="0" lang="ru-RU" sz="3200" b="1" i="1" u="none" strike="noStrike" cap="none" normalizeH="0" baseline="0"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ea typeface="Times New Roman" pitchFamily="18" charset="0"/>
                <a:cs typeface="Times New Roman" pitchFamily="18" charset="0"/>
              </a:rPr>
              <a:t>  </a:t>
            </a:r>
            <a:endParaRPr lang="ru-RU"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12192"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649" name="Rectangle 1"/>
          <p:cNvSpPr>
            <a:spLocks noChangeArrowheads="1"/>
          </p:cNvSpPr>
          <p:nvPr/>
        </p:nvSpPr>
        <p:spPr bwMode="auto">
          <a:xfrm>
            <a:off x="1115616" y="412889"/>
            <a:ext cx="7488832"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Педагог-психолог:</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Сначала механические часы были больших размеров и располагались на самых высоких башнях в городе, откуда их было видно и слышно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всем жителям города.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Сохранились такие часы и в нашем городе. Вот послушайте как они звучат (включается запись боя Кремлевских курантов). Вы узнали их?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Это кремлевские куранты на Спасской башне Кремля.</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(Показ слайда)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Педагог-психолог:</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Внутри часов работает сложный механизм. Видите сколько там разных деталей?</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Показ разобранного будильника.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 вы слышали, как часы тикают? Давайте и мы с вами превратимся в часы.</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Физминутка:</a:t>
            </a:r>
            <a:endParaRPr kumimoji="0" lang="ru-RU" sz="800" b="1"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Тик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 тик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(наклоны головы то к одному, то к другому     плечу).</a:t>
            </a:r>
            <a:b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Все часы идут вот так</a:t>
            </a:r>
            <a:b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Тик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a:t>
            </a:r>
            <a:b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Смотри скорей, который час</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(раскачивания в такт маятника)</a:t>
            </a:r>
            <a:b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Тик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 тик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 тик- так.</a:t>
            </a:r>
            <a:b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Налево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раз, направо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раз</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(наклоны головы то к одному, то к другому</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плечу)</a:t>
            </a:r>
            <a:b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Мы тоже можем так.</a:t>
            </a:r>
            <a:b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Тик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 тик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 тик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Педагог-психолог:</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Почему часы называют механическими?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Внутри у таких часов разные винтики, пружинки, болтики, большие и маленькие.</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Педагог-психолог:</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Что мы видим, глядя на часы?</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Циферблат. Стрелки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маленькую и часовую, цифры.</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12192"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769" name="Rectangle 1"/>
          <p:cNvSpPr>
            <a:spLocks noChangeArrowheads="1"/>
          </p:cNvSpPr>
          <p:nvPr/>
        </p:nvSpPr>
        <p:spPr bwMode="auto">
          <a:xfrm>
            <a:off x="1115616" y="313985"/>
            <a:ext cx="7416824" cy="64017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Педагог-психолог:</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Время бежит, часы совершенствуются, у многих сейчас не механические, а электронные часы.</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(Показ слайда)</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каких современных приборах вы встречали электронные часы?</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телефоне, стиральной машине, микроволновой печке, компьютере.</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Педагог-психолог:</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Чем отличаются механические часы от электронных?</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 электронных часов нет стрелок, циферблата. Электронные часы работают от батареек, электрического тока.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Педагог-психолог:</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Правильно, ребята. Электронные часы не могут работать без электричества.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Подумайте, что произойдёт в нашей жизни, если исчезнут часы?</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Ответы детей.</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Педагог-психолог:</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Будем надеяться, что часы всегда будут с нами, потому что часы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наши верные помощники во всех делах.</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Молодцы, мне понравилось, как вы отвечали, выполняли задания, но время не стоит на месте, оно бежит очень быстро, и может, кто-то из вас придумает,  новые часы и их будут называть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космические</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Педагог-психолог:</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теперь я предлагаю вам посмотреть мультфильм и закрепить то, о чем мы говорили сегодня.</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Итог:</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 чем мы с вами говорили ребята?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Перечислите часы, о которых мы говорили.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Рефлексия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Вам понравилось ребята?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что вам не понравилось?</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24384"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Рисунок 2" descr="IMG-20161020-WA0034.jpg"/>
          <p:cNvPicPr>
            <a:picLocks noChangeAspect="1"/>
          </p:cNvPicPr>
          <p:nvPr/>
        </p:nvPicPr>
        <p:blipFill>
          <a:blip r:embed="rId3" cstate="print"/>
          <a:stretch>
            <a:fillRect/>
          </a:stretch>
        </p:blipFill>
        <p:spPr>
          <a:xfrm>
            <a:off x="827584" y="620688"/>
            <a:ext cx="3312368" cy="3228047"/>
          </a:xfrm>
          <a:prstGeom prst="rect">
            <a:avLst/>
          </a:prstGeom>
          <a:ln>
            <a:noFill/>
          </a:ln>
          <a:effectLst>
            <a:softEdge rad="112500"/>
          </a:effectLst>
        </p:spPr>
      </p:pic>
      <p:pic>
        <p:nvPicPr>
          <p:cNvPr id="5" name="Рисунок 4" descr="IMG-20161022-WA0067.jpg"/>
          <p:cNvPicPr>
            <a:picLocks noChangeAspect="1"/>
          </p:cNvPicPr>
          <p:nvPr/>
        </p:nvPicPr>
        <p:blipFill>
          <a:blip r:embed="rId4" cstate="print"/>
          <a:stretch>
            <a:fillRect/>
          </a:stretch>
        </p:blipFill>
        <p:spPr>
          <a:xfrm>
            <a:off x="4499992" y="4077072"/>
            <a:ext cx="4032448" cy="2268252"/>
          </a:xfrm>
          <a:prstGeom prst="rect">
            <a:avLst/>
          </a:prstGeom>
          <a:ln>
            <a:noFill/>
          </a:ln>
          <a:effectLst>
            <a:softEdge rad="112500"/>
          </a:effectLst>
        </p:spPr>
      </p:pic>
      <p:pic>
        <p:nvPicPr>
          <p:cNvPr id="6" name="Рисунок 5" descr="IMG-20161022-WA0066.jpg"/>
          <p:cNvPicPr>
            <a:picLocks noChangeAspect="1"/>
          </p:cNvPicPr>
          <p:nvPr/>
        </p:nvPicPr>
        <p:blipFill>
          <a:blip r:embed="rId5" cstate="print"/>
          <a:stretch>
            <a:fillRect/>
          </a:stretch>
        </p:blipFill>
        <p:spPr>
          <a:xfrm>
            <a:off x="4410382" y="548680"/>
            <a:ext cx="4122058" cy="3312368"/>
          </a:xfrm>
          <a:prstGeom prst="rect">
            <a:avLst/>
          </a:prstGeom>
          <a:ln>
            <a:noFill/>
          </a:ln>
          <a:effectLst>
            <a:softEdge rad="112500"/>
          </a:effectLst>
        </p:spPr>
      </p:pic>
      <p:sp>
        <p:nvSpPr>
          <p:cNvPr id="8" name="Прямоугольник 7"/>
          <p:cNvSpPr/>
          <p:nvPr/>
        </p:nvSpPr>
        <p:spPr>
          <a:xfrm>
            <a:off x="1115616" y="4293096"/>
            <a:ext cx="2808312" cy="646331"/>
          </a:xfrm>
          <a:prstGeom prst="rect">
            <a:avLst/>
          </a:prstGeom>
        </p:spPr>
        <p:txBody>
          <a:bodyPr wrap="square">
            <a:spAutoFit/>
          </a:bodyPr>
          <a:lstStyle/>
          <a:p>
            <a:r>
              <a:rPr lang="ru-RU" sz="3600"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ООД «ЧАСЫ»</a:t>
            </a:r>
            <a:endParaRPr lang="ru-RU"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24384" y="27384"/>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361" name="Rectangle 1"/>
          <p:cNvSpPr>
            <a:spLocks noChangeArrowheads="1"/>
          </p:cNvSpPr>
          <p:nvPr/>
        </p:nvSpPr>
        <p:spPr bwMode="auto">
          <a:xfrm>
            <a:off x="1259632" y="22893"/>
            <a:ext cx="7200800" cy="61555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0363"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Конспект индивидуальной </a:t>
            </a:r>
            <a:r>
              <a:rPr lang="ru-RU" sz="1600" b="1" dirty="0" smtClean="0">
                <a:solidFill>
                  <a:srgbClr val="111111"/>
                </a:solidFill>
                <a:latin typeface="Times New Roman" pitchFamily="18" charset="0"/>
                <a:ea typeface="Times New Roman" pitchFamily="18" charset="0"/>
                <a:cs typeface="Times New Roman" pitchFamily="18" charset="0"/>
              </a:rPr>
              <a:t>ООД</a:t>
            </a:r>
            <a:r>
              <a:rPr kumimoji="0" lang="ru-RU" sz="1600" b="1"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a:t>
            </a:r>
            <a:endParaRPr lang="ru-RU" sz="1600" i="1" dirty="0" smtClean="0">
              <a:solidFill>
                <a:srgbClr val="111111"/>
              </a:solidFill>
              <a:latin typeface="Times New Roman" pitchFamily="18" charset="0"/>
              <a:ea typeface="Times New Roman" pitchFamily="18" charset="0"/>
              <a:cs typeface="Times New Roman" pitchFamily="18"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400" b="1" i="0" u="sng"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Подготовила</a:t>
            </a:r>
            <a:r>
              <a:rPr kumimoji="0" lang="ru-RU" sz="14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педагог-психолог «Детский сад  №1 «Радуга» Туршиева С.Ш-М.</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1" i="0" u="sng"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Тема:</a:t>
            </a:r>
            <a:r>
              <a:rPr kumimoji="0" lang="ru-RU" sz="14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a:t>
            </a:r>
            <a:r>
              <a:rPr kumimoji="0" lang="ru-RU" sz="1400" b="0" i="1"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a:t>
            </a:r>
            <a:r>
              <a:rPr kumimoji="0" lang="ru-RU" sz="14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Лесная полянка»</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1" i="0" u="sng"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Цели</a:t>
            </a:r>
            <a:r>
              <a:rPr kumimoji="0" lang="ru-RU" sz="1400" b="1"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Развитие коммуникаций.</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Снятие психоэмоционального напряжения у ребенка.</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Развитие  ребенка физически, тренируя  мышцы, ловкость, координацию движений, что позволяет ему изучить возможности своего тела.</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Развитие мелкой моторики рук.</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Развитие тактильной чувствительности, восприятия, мышления, воображения.</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Задачи:</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Улучшение психологического самочувствия</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ребенка.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Формировать у</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ребенка</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представления о жителях леса, о том, чем они питаются.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3.Способствовать</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развитию</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интеллектуальных возможностей ребёнка, памяти, внимания, воображения.</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a:t>
            </a: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Стабилизировать эмоциональное состояние  путем взаимодействия с песком.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Словарная работа: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полянка, колючки, прищепки, иголки.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lvl="0" indent="360363" algn="just" eaLnBrk="0" fontAlgn="base" hangingPunct="0">
              <a:spcBef>
                <a:spcPct val="0"/>
              </a:spcBef>
              <a:spcAft>
                <a:spcPct val="0"/>
              </a:spcAft>
            </a:pPr>
            <a:r>
              <a:rPr kumimoji="0" lang="ru-RU" sz="1400" b="1"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Оборудование:</a:t>
            </a:r>
            <a:r>
              <a:rPr kumimoji="0" lang="ru-RU" sz="14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игрушки: зайчик, ёжик, медведь; картонный ёжик с прищепками, мешочек с шишками, морковки, грибочки, малинки, корзиночки, спортивный инвентарь.</a:t>
            </a:r>
          </a:p>
          <a:p>
            <a:pPr lvl="0" indent="360363" algn="just" eaLnBrk="0" fontAlgn="base" hangingPunct="0">
              <a:spcBef>
                <a:spcPct val="0"/>
              </a:spcBef>
              <a:spcAft>
                <a:spcPct val="0"/>
              </a:spcAft>
            </a:pPr>
            <a:r>
              <a:rPr kumimoji="0" lang="ru-RU" sz="1400" b="0" i="0" u="none" strike="noStrike" cap="none" normalizeH="0" dirty="0" smtClean="0">
                <a:ln>
                  <a:noFill/>
                </a:ln>
                <a:solidFill>
                  <a:srgbClr val="111111"/>
                </a:solidFill>
                <a:effectLst/>
                <a:latin typeface="Times New Roman" pitchFamily="18" charset="0"/>
                <a:ea typeface="Times New Roman" pitchFamily="18" charset="0"/>
                <a:cs typeface="Times New Roman" pitchFamily="18" charset="0"/>
              </a:rPr>
              <a:t> </a:t>
            </a:r>
            <a:r>
              <a:rPr lang="ru-RU" sz="1400" b="1" dirty="0" smtClean="0">
                <a:latin typeface="Times New Roman" pitchFamily="18" charset="0"/>
                <a:cs typeface="Times New Roman" pitchFamily="18" charset="0"/>
              </a:rPr>
              <a:t>Методические приемы: </a:t>
            </a:r>
            <a:r>
              <a:rPr lang="ru-RU" sz="1400" dirty="0" smtClean="0">
                <a:latin typeface="Times New Roman" pitchFamily="18" charset="0"/>
                <a:cs typeface="Times New Roman" pitchFamily="18" charset="0"/>
              </a:rPr>
              <a:t>беседа,  вопросы, индивидуальная работа, словесное поощрение.</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Ход </a:t>
            </a:r>
            <a:r>
              <a:rPr lang="ru-RU" sz="1400" b="1" dirty="0" smtClean="0">
                <a:latin typeface="Times New Roman" pitchFamily="18" charset="0"/>
                <a:ea typeface="Times New Roman" pitchFamily="18" charset="0"/>
                <a:cs typeface="Times New Roman" pitchFamily="18" charset="0"/>
              </a:rPr>
              <a:t>ООД</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Упражнение </a:t>
            </a:r>
            <a:r>
              <a:rPr kumimoji="0" lang="ru-RU" sz="1400" b="0" i="1"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«Приветствие»,</a:t>
            </a:r>
            <a:r>
              <a:rPr kumimoji="0" lang="ru-RU" sz="14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для снятия психоэмоционального напряжения.</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just"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Упражнение </a:t>
            </a:r>
            <a:r>
              <a:rPr kumimoji="0" lang="ru-RU" sz="1400" b="0" i="1" u="none" strike="noStrike" cap="none" normalizeH="0" baseline="0" dirty="0" smtClean="0">
                <a:ln>
                  <a:noFill/>
                </a:ln>
                <a:solidFill>
                  <a:srgbClr val="111111"/>
                </a:solidFill>
                <a:effectLst/>
                <a:latin typeface="Calibri" pitchFamily="34" charset="0"/>
                <a:ea typeface="Times New Roman" pitchFamily="18" charset="0"/>
                <a:cs typeface="Times New Roman" pitchFamily="18" charset="0"/>
              </a:rPr>
              <a:t>«</a:t>
            </a:r>
            <a:r>
              <a:rPr kumimoji="0" lang="ru-RU" sz="1400" b="0" i="1"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Пора в путь</a:t>
            </a:r>
            <a:r>
              <a:rPr kumimoji="0" lang="ru-RU" sz="1400" b="0" i="1" u="none" strike="noStrike" cap="none" normalizeH="0" baseline="0" dirty="0" smtClean="0">
                <a:ln>
                  <a:noFill/>
                </a:ln>
                <a:solidFill>
                  <a:srgbClr val="111111"/>
                </a:solidFill>
                <a:effectLst/>
                <a:latin typeface="Calibri" pitchFamily="34" charset="0"/>
                <a:ea typeface="Times New Roman" pitchFamily="18" charset="0"/>
                <a:cs typeface="Times New Roman" pitchFamily="18" charset="0"/>
              </a:rPr>
              <a:t>»,</a:t>
            </a:r>
            <a:r>
              <a:rPr kumimoji="0" lang="ru-RU" sz="1400" b="0" i="0" u="none" strike="noStrike" cap="none" normalizeH="0" baseline="0" dirty="0" smtClean="0">
                <a:ln>
                  <a:noFill/>
                </a:ln>
                <a:solidFill>
                  <a:srgbClr val="111111"/>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преодоление полосы препятствий развивает ребенка физически</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(тренирует мышцы, ловкость, координацию движений), позволяет ему изучить возможности</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своего</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тела.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12192" y="-27384"/>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385" name="Rectangle 1"/>
          <p:cNvSpPr>
            <a:spLocks noChangeArrowheads="1"/>
          </p:cNvSpPr>
          <p:nvPr/>
        </p:nvSpPr>
        <p:spPr bwMode="auto">
          <a:xfrm>
            <a:off x="971600" y="332656"/>
            <a:ext cx="7344816" cy="4534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0363" algn="l" defTabSz="914400" rtl="0" eaLnBrk="1" fontAlgn="base" latinLnBrk="0" hangingPunct="1">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Игра </a:t>
            </a:r>
            <a:r>
              <a:rPr kumimoji="0" lang="ru-RU" sz="1400" b="0" i="1"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«Ёжик». </a:t>
            </a:r>
            <a:r>
              <a:rPr kumimoji="0" lang="ru-RU" sz="14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Цель: развитие тактильной чувствительности, воображения.</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Физминутка  </a:t>
            </a:r>
            <a:r>
              <a:rPr kumimoji="0" lang="ru-RU" sz="1400" b="0" i="1"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«Зайчик»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Зайка серенький сидит </a:t>
            </a:r>
            <a:r>
              <a:rPr kumimoji="0" lang="ru-RU" sz="1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(сидя на корточках, шевелим руками, изображая уши заики)</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 ушами шевелит</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Зайке холодно сидеть,  </a:t>
            </a:r>
            <a:r>
              <a:rPr kumimoji="0" lang="ru-RU" sz="1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(дрожим стоя)</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Надо лапочки погреть,  </a:t>
            </a:r>
            <a:r>
              <a:rPr kumimoji="0" lang="ru-RU" sz="1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(трут ручку об ручку, хлопают себя по бокам)</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Зайке холодно стоять,</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Надо зайке поскакать,  </a:t>
            </a:r>
            <a:r>
              <a:rPr kumimoji="0" lang="ru-RU" sz="1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(прыжки на месте)</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Кто - то зайку напугал,</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Зайка - прыг и убежал.</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Игра </a:t>
            </a:r>
            <a:r>
              <a:rPr kumimoji="0" lang="ru-RU" sz="1400" b="0" i="1"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«Чудесный мешочек».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Цель работы с «Чудесным мешочком»: совершенствование тактильных ощущений и восприятия; формирование умения узнавать и называть предметы; развитие речи.</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Игра по ознакомлению с природой «</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Кто что ест</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Цель: закрепить знания детей о том, чем питаются разные домашние и дикие животные; развивать мышление, внимание; речь, а также развивать мелкую моторику рук.</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Упражнение </a:t>
            </a:r>
            <a:r>
              <a:rPr kumimoji="0" lang="ru-RU" sz="1400" b="0" i="1"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«Пора в путь»,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преодоление полосы препятствий развивает ребенка физически (тренирует мышцы, ловкость, координацию движений), позволяет ему изучить возможности своего тела</a:t>
            </a:r>
            <a:r>
              <a:rPr kumimoji="0" lang="ru-RU" sz="14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Рисунок 3" descr="ю.PNG"/>
          <p:cNvPicPr>
            <a:picLocks noChangeAspect="1"/>
          </p:cNvPicPr>
          <p:nvPr/>
        </p:nvPicPr>
        <p:blipFill>
          <a:blip r:embed="rId3" cstate="print"/>
          <a:stretch>
            <a:fillRect/>
          </a:stretch>
        </p:blipFill>
        <p:spPr>
          <a:xfrm>
            <a:off x="4427984" y="4365104"/>
            <a:ext cx="3672408" cy="206409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12192"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409" name="Rectangle 1"/>
          <p:cNvSpPr>
            <a:spLocks noChangeArrowheads="1"/>
          </p:cNvSpPr>
          <p:nvPr/>
        </p:nvSpPr>
        <p:spPr bwMode="auto">
          <a:xfrm>
            <a:off x="755576" y="447077"/>
            <a:ext cx="7704856"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0363" algn="l" defTabSz="914400" rtl="0" eaLnBrk="1" fontAlgn="base" latinLnBrk="0" hangingPunct="1">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Песочная терапия. Цель:</a:t>
            </a: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стабилизировать эмоциональное состояние  путем взаимодействия с песком.</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Итог:</a:t>
            </a:r>
            <a:r>
              <a:rPr kumimoji="0" lang="ru-RU" sz="14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Где мы с тобой побывали? </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С какими животными мы познакомились?</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Где они живут?</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А ёжик Тишка какой на ощупь?</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С кем мы выполнили физминутку?</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А, что мы нашли для Мишутки?</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А, чем питаются лесные звери?</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Рефлексия:</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Что тебе сегодня понравилось?</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Может, что-то для тебя было сложно? </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03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Рисунок 3" descr="IMG-20180202-WA0006.jpg"/>
          <p:cNvPicPr>
            <a:picLocks noChangeAspect="1"/>
          </p:cNvPicPr>
          <p:nvPr/>
        </p:nvPicPr>
        <p:blipFill>
          <a:blip r:embed="rId3" cstate="print"/>
          <a:stretch>
            <a:fillRect/>
          </a:stretch>
        </p:blipFill>
        <p:spPr>
          <a:xfrm>
            <a:off x="4788024" y="1052736"/>
            <a:ext cx="3418339" cy="1920262"/>
          </a:xfrm>
          <a:prstGeom prst="rect">
            <a:avLst/>
          </a:prstGeom>
          <a:ln>
            <a:noFill/>
          </a:ln>
          <a:effectLst>
            <a:softEdge rad="112500"/>
          </a:effectLst>
        </p:spPr>
      </p:pic>
      <p:pic>
        <p:nvPicPr>
          <p:cNvPr id="5" name="Рисунок 4" descr="IMG-20180202-WA0004.jpg"/>
          <p:cNvPicPr>
            <a:picLocks noChangeAspect="1"/>
          </p:cNvPicPr>
          <p:nvPr/>
        </p:nvPicPr>
        <p:blipFill>
          <a:blip r:embed="rId4" cstate="print"/>
          <a:stretch>
            <a:fillRect/>
          </a:stretch>
        </p:blipFill>
        <p:spPr>
          <a:xfrm>
            <a:off x="827584" y="3429000"/>
            <a:ext cx="3570362" cy="2182754"/>
          </a:xfrm>
          <a:prstGeom prst="rect">
            <a:avLst/>
          </a:prstGeom>
          <a:ln>
            <a:noFill/>
          </a:ln>
          <a:effectLst>
            <a:softEdge rad="112500"/>
          </a:effectLst>
        </p:spPr>
      </p:pic>
      <p:pic>
        <p:nvPicPr>
          <p:cNvPr id="6" name="Рисунок 5" descr="IMG-20180202-WA0005.jpg"/>
          <p:cNvPicPr>
            <a:picLocks noChangeAspect="1"/>
          </p:cNvPicPr>
          <p:nvPr/>
        </p:nvPicPr>
        <p:blipFill>
          <a:blip r:embed="rId5" cstate="print"/>
          <a:stretch>
            <a:fillRect/>
          </a:stretch>
        </p:blipFill>
        <p:spPr>
          <a:xfrm>
            <a:off x="4644008" y="3429000"/>
            <a:ext cx="3900686" cy="250639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12192"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785786" y="428604"/>
            <a:ext cx="7286676" cy="646331"/>
          </a:xfrm>
          <a:prstGeom prst="rect">
            <a:avLst/>
          </a:prstGeom>
        </p:spPr>
        <p:txBody>
          <a:bodyPr wrap="square">
            <a:spAutoFit/>
          </a:bodyPr>
          <a:lstStyle/>
          <a:p>
            <a:pPr algn="ctr"/>
            <a:r>
              <a:rPr lang="ru-RU" sz="3600"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Тематические беседы с детьми:</a:t>
            </a:r>
            <a:r>
              <a:rPr lang="ru-RU"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 </a:t>
            </a:r>
            <a:endParaRPr lang="ru-RU" dirty="0"/>
          </a:p>
        </p:txBody>
      </p:sp>
      <p:pic>
        <p:nvPicPr>
          <p:cNvPr id="4" name="Рисунок 3" descr="20160510_100851.jpg"/>
          <p:cNvPicPr>
            <a:picLocks noChangeAspect="1"/>
          </p:cNvPicPr>
          <p:nvPr/>
        </p:nvPicPr>
        <p:blipFill>
          <a:blip r:embed="rId3" cstate="print"/>
          <a:stretch>
            <a:fillRect/>
          </a:stretch>
        </p:blipFill>
        <p:spPr>
          <a:xfrm>
            <a:off x="647056" y="1196752"/>
            <a:ext cx="3780928" cy="2835696"/>
          </a:xfrm>
          <a:prstGeom prst="rect">
            <a:avLst/>
          </a:prstGeom>
          <a:ln>
            <a:noFill/>
          </a:ln>
          <a:effectLst>
            <a:softEdge rad="112500"/>
          </a:effectLst>
        </p:spPr>
      </p:pic>
      <p:pic>
        <p:nvPicPr>
          <p:cNvPr id="6" name="Рисунок 5" descr="IMG-20170905-WA0099.jpg"/>
          <p:cNvPicPr>
            <a:picLocks noChangeAspect="1"/>
          </p:cNvPicPr>
          <p:nvPr/>
        </p:nvPicPr>
        <p:blipFill>
          <a:blip r:embed="rId4" cstate="print"/>
          <a:stretch>
            <a:fillRect/>
          </a:stretch>
        </p:blipFill>
        <p:spPr>
          <a:xfrm>
            <a:off x="4572000" y="3501008"/>
            <a:ext cx="3810112" cy="2947546"/>
          </a:xfrm>
          <a:prstGeom prst="rect">
            <a:avLst/>
          </a:prstGeom>
          <a:ln>
            <a:noFill/>
          </a:ln>
          <a:effectLst>
            <a:softEdge rad="112500"/>
          </a:effectLst>
        </p:spPr>
      </p:pic>
      <p:sp>
        <p:nvSpPr>
          <p:cNvPr id="7" name="Стрелка влево 6"/>
          <p:cNvSpPr/>
          <p:nvPr/>
        </p:nvSpPr>
        <p:spPr>
          <a:xfrm>
            <a:off x="4572000" y="1340768"/>
            <a:ext cx="3816424" cy="1440160"/>
          </a:xfrm>
          <a:prstGeom prst="leftArrow">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p:cNvSpPr/>
          <p:nvPr/>
        </p:nvSpPr>
        <p:spPr>
          <a:xfrm>
            <a:off x="899592" y="4437112"/>
            <a:ext cx="3600400" cy="1080120"/>
          </a:xfrm>
          <a:prstGeom prst="rightArrow">
            <a:avLst>
              <a:gd name="adj1" fmla="val 44282"/>
              <a:gd name="adj2" fmla="val 50000"/>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5796136" y="2060848"/>
            <a:ext cx="1224136" cy="369332"/>
          </a:xfrm>
          <a:prstGeom prst="rect">
            <a:avLst/>
          </a:prstGeom>
          <a:noFill/>
        </p:spPr>
        <p:txBody>
          <a:bodyPr wrap="square" rtlCol="0">
            <a:spAutoFit/>
          </a:bodyPr>
          <a:lstStyle/>
          <a:p>
            <a:endParaRPr lang="ru-RU" dirty="0"/>
          </a:p>
        </p:txBody>
      </p:sp>
      <p:sp>
        <p:nvSpPr>
          <p:cNvPr id="46081" name="Rectangle 1"/>
          <p:cNvSpPr>
            <a:spLocks noChangeArrowheads="1"/>
          </p:cNvSpPr>
          <p:nvPr/>
        </p:nvSpPr>
        <p:spPr bwMode="auto">
          <a:xfrm>
            <a:off x="4932040" y="1654642"/>
            <a:ext cx="302433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600" b="1" dirty="0" smtClean="0">
                <a:latin typeface="Times New Roman" pitchFamily="18" charset="0"/>
                <a:cs typeface="Times New Roman" pitchFamily="18" charset="0"/>
              </a:rPr>
              <a:t>Светлой памяти Героя России  </a:t>
            </a:r>
          </a:p>
          <a:p>
            <a:pPr marL="0" marR="0" lvl="0" indent="0" algn="ctr" defTabSz="914400" rtl="0" eaLnBrk="0" fontAlgn="base" latinLnBrk="0" hangingPunct="0">
              <a:lnSpc>
                <a:spcPct val="100000"/>
              </a:lnSpc>
              <a:spcBef>
                <a:spcPct val="0"/>
              </a:spcBef>
              <a:spcAft>
                <a:spcPct val="0"/>
              </a:spcAft>
              <a:buClrTx/>
              <a:buSzTx/>
              <a:buFontTx/>
              <a:buNone/>
              <a:tabLst/>
            </a:pPr>
            <a:r>
              <a:rPr lang="ru-RU" sz="1600" b="1" dirty="0" smtClean="0">
                <a:latin typeface="Times New Roman" pitchFamily="18" charset="0"/>
                <a:cs typeface="Times New Roman" pitchFamily="18" charset="0"/>
              </a:rPr>
              <a:t>Ахмат-Хаджи Кадырова</a:t>
            </a:r>
          </a:p>
          <a:p>
            <a:pPr marL="0" marR="0" lvl="0" indent="0" algn="ctr" defTabSz="914400" rtl="0" eaLnBrk="0" fontAlgn="base" latinLnBrk="0" hangingPunct="0">
              <a:lnSpc>
                <a:spcPct val="100000"/>
              </a:lnSpc>
              <a:spcBef>
                <a:spcPct val="0"/>
              </a:spcBef>
              <a:spcAft>
                <a:spcPct val="0"/>
              </a:spcAft>
              <a:buClrTx/>
              <a:buSzTx/>
              <a:buFontTx/>
              <a:buNone/>
              <a:tabLst/>
            </a:pPr>
            <a:r>
              <a:rPr lang="ru-RU" sz="1600" b="1" dirty="0" smtClean="0">
                <a:latin typeface="Times New Roman" pitchFamily="18" charset="0"/>
                <a:cs typeface="Times New Roman" pitchFamily="18" charset="0"/>
              </a:rPr>
              <a:t>«День памяти и скорби»</a:t>
            </a:r>
          </a:p>
        </p:txBody>
      </p:sp>
      <p:sp>
        <p:nvSpPr>
          <p:cNvPr id="11" name="TextBox 10"/>
          <p:cNvSpPr txBox="1"/>
          <p:nvPr/>
        </p:nvSpPr>
        <p:spPr>
          <a:xfrm>
            <a:off x="1475656" y="4941168"/>
            <a:ext cx="1368152" cy="369332"/>
          </a:xfrm>
          <a:prstGeom prst="rect">
            <a:avLst/>
          </a:prstGeom>
          <a:noFill/>
        </p:spPr>
        <p:txBody>
          <a:bodyPr wrap="square" rtlCol="0">
            <a:spAutoFit/>
          </a:bodyPr>
          <a:lstStyle/>
          <a:p>
            <a:endParaRPr lang="ru-RU" dirty="0"/>
          </a:p>
        </p:txBody>
      </p:sp>
      <p:sp>
        <p:nvSpPr>
          <p:cNvPr id="46082" name="Rectangle 2"/>
          <p:cNvSpPr>
            <a:spLocks noChangeArrowheads="1"/>
          </p:cNvSpPr>
          <p:nvPr/>
        </p:nvSpPr>
        <p:spPr bwMode="auto">
          <a:xfrm>
            <a:off x="-1908720" y="479715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«Терроризм — это угроза обществу»</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0" y="71462"/>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539552" y="260648"/>
            <a:ext cx="8208912" cy="1200329"/>
          </a:xfrm>
          <a:prstGeom prst="rect">
            <a:avLst/>
          </a:prstGeom>
        </p:spPr>
        <p:txBody>
          <a:bodyPr wrap="square">
            <a:spAutoFit/>
          </a:bodyPr>
          <a:lstStyle/>
          <a:p>
            <a:pPr algn="ctr"/>
            <a:r>
              <a:rPr lang="ru-RU" sz="3600"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Профессиональная и творческая самореализация </a:t>
            </a:r>
            <a:endParaRPr lang="ru-RU" sz="3600" dirty="0"/>
          </a:p>
        </p:txBody>
      </p:sp>
      <p:sp>
        <p:nvSpPr>
          <p:cNvPr id="4" name="Прямоугольник 3"/>
          <p:cNvSpPr/>
          <p:nvPr/>
        </p:nvSpPr>
        <p:spPr>
          <a:xfrm>
            <a:off x="2143108" y="1412776"/>
            <a:ext cx="5876609" cy="523220"/>
          </a:xfrm>
          <a:prstGeom prst="rect">
            <a:avLst/>
          </a:prstGeom>
        </p:spPr>
        <p:txBody>
          <a:bodyPr wrap="square">
            <a:spAutoFit/>
          </a:bodyPr>
          <a:lstStyle/>
          <a:p>
            <a:r>
              <a:rPr lang="ru-RU" sz="2800"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Семинар-практикум с педагогами:</a:t>
            </a:r>
            <a:endParaRPr lang="ru-RU" sz="2800" dirty="0"/>
          </a:p>
        </p:txBody>
      </p:sp>
      <p:sp>
        <p:nvSpPr>
          <p:cNvPr id="5" name="Прямоугольник 4"/>
          <p:cNvSpPr/>
          <p:nvPr/>
        </p:nvSpPr>
        <p:spPr>
          <a:xfrm>
            <a:off x="539552" y="1916832"/>
            <a:ext cx="8136904" cy="646331"/>
          </a:xfrm>
          <a:prstGeom prst="rect">
            <a:avLst/>
          </a:prstGeom>
        </p:spPr>
        <p:txBody>
          <a:bodyPr wrap="square">
            <a:spAutoFit/>
          </a:bodyPr>
          <a:lstStyle/>
          <a:p>
            <a:pPr algn="ctr"/>
            <a:r>
              <a:rPr lang="ru-RU" b="1" dirty="0" smtClean="0">
                <a:latin typeface="Times New Roman" pitchFamily="18" charset="0"/>
                <a:cs typeface="Times New Roman" pitchFamily="18" charset="0"/>
              </a:rPr>
              <a:t>«Развитие познавательной активности детей старшего дошкольного возраста через экспериментирование»</a:t>
            </a:r>
            <a:endParaRPr lang="ru-RU" dirty="0">
              <a:latin typeface="Times New Roman" pitchFamily="18" charset="0"/>
              <a:cs typeface="Times New Roman" pitchFamily="18" charset="0"/>
            </a:endParaRPr>
          </a:p>
        </p:txBody>
      </p:sp>
      <p:sp>
        <p:nvSpPr>
          <p:cNvPr id="8193" name="Rectangle 1"/>
          <p:cNvSpPr>
            <a:spLocks noChangeArrowheads="1"/>
          </p:cNvSpPr>
          <p:nvPr/>
        </p:nvSpPr>
        <p:spPr bwMode="auto">
          <a:xfrm>
            <a:off x="1259632" y="2565485"/>
            <a:ext cx="720080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ru-RU" sz="1400" b="1" i="1"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Тема:</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развитие познавательной активности детей старшего дошкольного возраста через экспериментирование</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1" i="1"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Цель:</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освоение организации опытно-экспериментальной деятельности с детьми и её последующее активное применение в практической  деятельности  педагогов.</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1" i="1"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Материалы для семинара:</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бумага, ручки, ксерокопии опытов, стаканы с водой, гвоздь и перышки, пластиковые бутылки с водой и кусочек меха, мелкие игрушки, предметные картинки.</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1" i="1"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План проведения семинара:</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Упражнение с педагогами «Выбери дистанцию». </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Определение цели и задач семинара (используется метод активного обучения).</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 Теоретическая часть.</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Выступление «Организация опытно-экспериментальной деятельности с детьми»</a:t>
            </a:r>
            <a:r>
              <a:rPr kumimoji="0" lang="ru-RU" sz="1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11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Памятка для воспитателей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«Организация детского экспериментирования».</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3. Практическая часть.</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Определение  цели, задач опыта, эксперимента для педагога и детей, проведение опытов, экспериментов по возрастам.</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4. Рефлексия.</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12192"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169" name="Rectangle 1"/>
          <p:cNvSpPr>
            <a:spLocks noChangeArrowheads="1"/>
          </p:cNvSpPr>
          <p:nvPr/>
        </p:nvSpPr>
        <p:spPr bwMode="auto">
          <a:xfrm>
            <a:off x="1259632" y="218198"/>
            <a:ext cx="7344816"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tab pos="457200" algn="l"/>
              </a:tabLst>
            </a:pPr>
            <a:r>
              <a:rPr kumimoji="0" lang="ru-RU" sz="1400" b="1" i="1"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1.  </a:t>
            </a:r>
            <a:r>
              <a:rPr kumimoji="0" lang="ru-RU" sz="1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Упражнение  «Выбери дистанцию».</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Воспитатели   встают на том расстоянии, которое демонстрирует их близость или отдалённость от темы семинара, и объясняют свой выбор).</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Теоретическая часть.</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Развитие познавательной активности у детей вопрос актуальный на сегодняшний день.</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Познавательная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деятельность – это сознательная деятельность, направленная на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познание</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окружающей действительности с помощью таких психических процессов, как восприятие, мышление, память, внимание, речь.</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 С.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Выготский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писал, что умственное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развитие выражает то новое</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что выполняется самостоятельно путем новообразования новых качеств ума и переводит психические функции с более низкого на более высокий уровень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развития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 линии произвольности и осознанности.</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период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дошкольного детства благодаря познавательной активности</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ребенка происходит зарождение первичного образа мира. Семья – важнейшая составляющая любого общества, и в жизни каждого человека играет очень важную роль. Именно под руководством родителей ребенок приобретает свой первый жизненный опыт, элементарные знания об окружающей действительности, усваивает те или иные навыки поведения, представления о себе и других, о мире в целом. Только совместная работа специалистов и семьи пойдет ребенку на пользу и приведет к положительным результатам.</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Главное достоинство детского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экспериментирования заключается в том</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что оно даёт реальные представления о различных сторонах изучаемого объекта, что ребенок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познает объект в ходе практической деятельности с ним</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развивает самостоятельность</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активность</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побуждает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детей сравнивать</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сопоставлять,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развивает наблюдательность</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восприятие и мышление. В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дошкольном возрасте процесс познания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 ребёнка происходит эмоционально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практическим путём</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Наблюдения, опыты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экспериментирование</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способствуют формированию у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детей определённых чувств</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знаний, понятий, на основе которых происходит воспитание адекватного отношения к окружающему миру, вовлечение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детей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разнообразную природоохранную деятельность</a:t>
            </a: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12192"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45" name="Rectangle 1"/>
          <p:cNvSpPr>
            <a:spLocks noChangeArrowheads="1"/>
          </p:cNvSpPr>
          <p:nvPr/>
        </p:nvSpPr>
        <p:spPr bwMode="auto">
          <a:xfrm>
            <a:off x="1115616" y="320190"/>
            <a:ext cx="7488832" cy="59171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Опыты,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эксперименты</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проводятся в совместной, самостоятельной деятельности, в процессе режимных моментов, опыты можно использовать на прогулке как часть наблюдения.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Эксперименты проводятся один</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два раза в месяц.</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Элементарность опытов заключается, во-первых, в характере решаемых </a:t>
            </a:r>
            <a:r>
              <a:rPr kumimoji="0" lang="ru-RU" sz="14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задач</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они неизвестны только детям. Во-вторых, в процессе этих опытов не происходит научных открытий, а формируются элементарные понятия и умозаключения. В-третьих, в такой работе используется обычное бытовое и игровое оборудование </a:t>
            </a: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(одноразовая посуда, целлофановые пакеты и т. д.)</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Опыт всегда должен строиться на основе имеющихся представлений, которые дети получили в процессе наблюдений и труда. Проводя опыт, воспитатель не должен наносить вред и ущерб растениям и животным</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Опыты,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эксперименты</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используются для ознакомления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детей со свойствами живой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неживой природы, а так же со свойствами предметов рукотворного мира </a:t>
            </a: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(бумага, ткань, стекло, железо)</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Несложные опыты могут быть использованы в играх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детей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они могут быть связаны с их трудом в уголке природы и на огороде.</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Опыт,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эксперимент</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используются как способы решения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познавательной задачи</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Задача выдвигается воспитателем. Она должна быть очень ясно и четко сформулирована.</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Опыт,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эксперимент</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может проходить как длительное, так и как кратковременное наблюдение. Они могут проводиться с группой, с подгруппой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детей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так и с 2-3 детьми.</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Если задача решается в процессе кратковременного наблюдения, обсуждение результатов опыта проводится </a:t>
            </a:r>
            <a:r>
              <a:rPr kumimoji="0" lang="ru-RU" sz="14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сразу</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анализируются условия протекания опыта, сравниваются результаты, делаются выводы. В ходе опыта длительного характера </a:t>
            </a: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(прорастание семян)</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Воспитатель поддерживает интерес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детей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 наблюдению происходящих изменений, возвращает их к осознанию того, зачем был поставлен опыт.</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Заключительным моментом опыта,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эксперимента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является формулирование и фиксация выводов на основе полученных результатов.</a:t>
            </a:r>
          </a:p>
          <a:p>
            <a:pPr marL="0" marR="0" lvl="0" indent="2698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Опыты,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эксперименты</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различают как специально организованные, самостоятельно организованные детьми и спонтанно возникающие.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24384" y="27384"/>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Прямоугольник 5"/>
          <p:cNvSpPr/>
          <p:nvPr/>
        </p:nvSpPr>
        <p:spPr>
          <a:xfrm>
            <a:off x="611560" y="404664"/>
            <a:ext cx="8136904" cy="2062103"/>
          </a:xfrm>
          <a:prstGeom prst="rect">
            <a:avLst/>
          </a:prstGeom>
        </p:spPr>
        <p:txBody>
          <a:bodyPr wrap="square">
            <a:spAutoFit/>
          </a:bodyPr>
          <a:lstStyle/>
          <a:p>
            <a:pPr algn="ctr"/>
            <a:r>
              <a:rPr kumimoji="0" lang="ru-RU" sz="3200" b="1" i="1" u="none" strike="noStrike" cap="none" normalizeH="0" baseline="0"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ea typeface="Times New Roman" pitchFamily="18" charset="0"/>
                <a:cs typeface="Times New Roman" pitchFamily="18" charset="0"/>
              </a:rPr>
              <a:t>Ступени</a:t>
            </a:r>
            <a:r>
              <a:rPr kumimoji="0" lang="ru-RU" sz="3200" b="1" i="1" u="none" strike="noStrike" cap="none" normalizeH="0"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ea typeface="Times New Roman" pitchFamily="18" charset="0"/>
                <a:cs typeface="Times New Roman" pitchFamily="18" charset="0"/>
              </a:rPr>
              <a:t> образования</a:t>
            </a:r>
          </a:p>
          <a:p>
            <a:pPr algn="ctr"/>
            <a:r>
              <a:rPr lang="ru-RU" sz="2400"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ea typeface="Times New Roman" pitchFamily="18" charset="0"/>
                <a:cs typeface="Times New Roman" pitchFamily="18" charset="0"/>
              </a:rPr>
              <a:t>Удостоверение о повышении квалификации</a:t>
            </a:r>
          </a:p>
          <a:p>
            <a:pPr algn="ctr"/>
            <a:r>
              <a:rPr lang="ru-RU" sz="2400"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ea typeface="Times New Roman" pitchFamily="18" charset="0"/>
                <a:cs typeface="Times New Roman" pitchFamily="18" charset="0"/>
              </a:rPr>
              <a:t>По программе « Психолого-педагогическое сопровождение в дошкольных образовательных организациях в условиях реализации ФГОС ДО»</a:t>
            </a:r>
            <a:endParaRPr lang="ru-RU" sz="2400" b="1" i="1" dirty="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ea typeface="Times New Roman" pitchFamily="18" charset="0"/>
              <a:cs typeface="Times New Roman" pitchFamily="18" charset="0"/>
            </a:endParaRPr>
          </a:p>
        </p:txBody>
      </p:sp>
      <p:pic>
        <p:nvPicPr>
          <p:cNvPr id="8" name="Рисунок 7" descr="суб1.jpeg"/>
          <p:cNvPicPr>
            <a:picLocks noChangeAspect="1"/>
          </p:cNvPicPr>
          <p:nvPr/>
        </p:nvPicPr>
        <p:blipFill>
          <a:blip r:embed="rId3" cstate="print"/>
          <a:stretch>
            <a:fillRect/>
          </a:stretch>
        </p:blipFill>
        <p:spPr>
          <a:xfrm rot="5400000">
            <a:off x="2763093" y="1072751"/>
            <a:ext cx="3744415" cy="640871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12192"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121" name="Rectangle 1"/>
          <p:cNvSpPr>
            <a:spLocks noChangeArrowheads="1"/>
          </p:cNvSpPr>
          <p:nvPr/>
        </p:nvSpPr>
        <p:spPr bwMode="auto">
          <a:xfrm>
            <a:off x="1043608" y="711589"/>
            <a:ext cx="7344816"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Для положительной мотивации деятельности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дошкольников</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используются различные </a:t>
            </a:r>
            <a:r>
              <a:rPr kumimoji="0" lang="ru-RU" sz="14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стимулы</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внешние стимулы </a:t>
            </a: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(новизна, необычность объекта)</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тайна, сюрприз</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мотив помощи</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познавательный мотив</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(почему так)</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ситуация выбора</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Организационный момент должен быть игровым, сюжетным увлекать и заинтересовывать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детей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Мотив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экспериментирования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должен быть осознанным ребенком </a:t>
            </a: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(Для чего я это делаю, зачем мне это нужно)</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Также необходимо предусматривать форму обобщения и фиксации результата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эксперимента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(речевая или продуктивная, его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практическое применение</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использовать больше методов, повышающих речевую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активность детей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Мотив</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познавательные потребности</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познавательный интерес</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основе которых лежит ориентировочный рефлекс "Что это?", "Что такое? В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старшем дошкольном возрасте познавательный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интерес имеет </a:t>
            </a:r>
            <a:r>
              <a:rPr kumimoji="0" lang="ru-RU" sz="14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направленность</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"Узнать - научиться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познать</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процессе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экспериментирования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ребенку необходимо ответить на следующие </a:t>
            </a:r>
            <a:r>
              <a:rPr kumimoji="0" lang="ru-RU" sz="14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вопросы</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Как я это делаю?</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Почему я это делаю именно так, а не иначе?</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Зачем я это делаю, что хочу узнать, что получилось в результате?</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Я считаю, что экспериментирование способствует развитию активной, самостоятельной, творческой личности, что соответствует новым Федеральным государственным требованиям.</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12192"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097" name="Rectangle 1"/>
          <p:cNvSpPr>
            <a:spLocks noChangeArrowheads="1"/>
          </p:cNvSpPr>
          <p:nvPr/>
        </p:nvSpPr>
        <p:spPr bwMode="auto">
          <a:xfrm>
            <a:off x="1043608" y="374701"/>
            <a:ext cx="7416824"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3.  Практическая часть.</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 Определение  цели, задач опыта, эксперимента для педагога и детей, проведение опытов, экспериментов по возрастам.</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Младший возраст: «Вода прозрачная»</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Цель:</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Дать представление о том, что вода прозрачная.</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Вместе с детьми воспитатель наливает воду в прозрачные стаканчики. Что мы налили? Как «поёт»  водичка?  (с-с-с) Дети, посмотрите через стаканчик с водой друг на друга. Вы видите своих друзей? Затем сквозь воду дети рассматривают разные картинки, опускают мелкие игрушки в стаканчики с водой.  Почему  нам видны все предметы?  </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Вывод:</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вода прозрачная.</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Средний возраст: «Что помогает птицам летать?»</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Цель:</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Узнать, что помогает птицам летать.</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Вы хотите узнать, что помогает птицам летать?( ответы детей) Для этого мы понаблюдаем за попугаем. Как зовут нашего попугая? Нравится вам наш попугай? Чем? Дети рассказывают о попугае по моделям.</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Чем покрыто тело птиц? Везде ли у птиц перья одинаковый длины , формы и цвета? Какие перья на голове, брюшке, грудке? (рассмотреть) Какие перья на хвосте и крыльях?(рассмотреть) На каких частях тела у попугая нет перьев?</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Если птица теряет много перьев, это хорошо или плохо? Что нужно делать, чтобы этого не случилось?(ответы детей). Дети по моделям рассказывают, чем нужно кормить попугая, что ему нужно давать кроме корма(песок, зелень, овощи, фрукты и т. д.)</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Так что же помогает птицам летать? (ответы детей). Дети ещё раз рассматривают перья с тела, с крыльев и хвоста. Чем различаются перья?(ответы детей). Какие перья на ощупь? (мягкие). А что это? (гвоздь). Какой на ощупь гвоздь? (твёрдый). Что тяжелее? Подуйте на пёрышко и на гвоздь. Что вы увидели? Как по вашему, почему летают только пёрышки?(они  лёгкие, а гвоздь –тяжёлый, тяжёлые предметы не летают).</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Вывод:</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птицам помогают летать легкие перья.</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12192" y="-27384"/>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0961" name="Rectangle 1"/>
          <p:cNvSpPr>
            <a:spLocks noChangeArrowheads="1"/>
          </p:cNvSpPr>
          <p:nvPr/>
        </p:nvSpPr>
        <p:spPr bwMode="auto">
          <a:xfrm>
            <a:off x="1187624" y="807684"/>
            <a:ext cx="734481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Старший возраст:  «Почему белые медведи не замерзают?»</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Цель: Выяснить, почему белые медведи не замерзают.</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Сегодня мы познакомимся с животным. А кто это отгадайте на ощупь (кусочек густого меха помещается в "Ящик ощущений”, дети ощупывают его и делают предположения) Воспитатель предлагает загадку-описание:</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Крупный зверь, хищный зверь, сильный зверь. (Белый медведь)</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Мы будем говорить о белых медведях, и узнаем, почему они не замерзают. Детям предлагается посмотреть видеофильм о белых медведях.</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 ком мы посмотрели фильм? Вам понравились белые медведи? Где они живут? Дети рассказывают о внешнем виде белых медведей по моделям. На кого похожи белые медведи? На кого они охотятся? Умеют ли медведи плавать? Что помогает им ловить рыбу? Что делает медведица зимой? Где она находиться? Что делает медведица с медвежатами летом? Как медведица заботиться о медвежатах? Что помогает жить белым медведям в суровых условиях севера? (ответы детей). Почему они не замерзают?</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Детям предлагается с помощью опыта это выяснить. В пластиковые бутылки налить горячей воды, положить их в коробку, но одну бутылку укутать кусочком меха. Бутылки вынести на улицу. Через некоторое время бутылки внести в группу. Дети, ощупывая, сравнивают температуру воды в бутылках. Что вы  почувствовали? (ответы детей)</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Вывод:</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У белых медведей густой мех, а мех хорошо сохраняет тепло, благодаря  воздуху, который находится между ворсинок.</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12192"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985" name="Rectangle 1"/>
          <p:cNvSpPr>
            <a:spLocks noChangeArrowheads="1"/>
          </p:cNvSpPr>
          <p:nvPr/>
        </p:nvSpPr>
        <p:spPr bwMode="auto">
          <a:xfrm>
            <a:off x="1115616" y="425245"/>
            <a:ext cx="7416824"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Проведение игр и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экспериментов с воспитателями</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Игра </a:t>
            </a:r>
            <a:r>
              <a:rPr kumimoji="0" lang="ru-RU"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«Что снаружи, что внутри?»</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Педагог называет пару предметов, а воспитатели </a:t>
            </a: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(дети)</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говорят, что может быть снаружи, а что - внутри. (Дом - шкаф; книга - шкаф; сумка - кошелек; кошелек - деньги; кастрюля - каша; аквариум - рыбы; будка - собака; нора – лиса).</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Игра </a:t>
            </a:r>
            <a:r>
              <a:rPr kumimoji="0" lang="ru-RU"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«Картинки-загадки»</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Предметные картинки </a:t>
            </a: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(мяч, гриб, тапочки и т. д.).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Из группы воспитателей выбирается один водящий, остальные садятся на стулья, они должны отгадывать. Водящий берет одну из картинок. Не показывая ее остальным, он описывает предмет, нарисованный на ней. Взрослые предлагают свои версии. Следующим водящим становится тот, кто первый отгадал правильный ответ. </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Эксперименты: «Молоко» и «Цветной вулкан».</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Рефлексия.</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Что я взял для себя нового? Как я буду применять полученные знания в воспитательно-образовательной работе с детьми?</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заключение нашей встречи, предлагаю прослушать историю.</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Маленький мальчик  с матерью пришла на берег реки.</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Мама, можно я поиграю в песке?</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Нет, малыш. Ты испачкаешь свою чистую одежду.</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Мама, можно я побегаю по воде?</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Нет. Ты намокнешь и простудишься.</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Мама, можно мне поиграть с другими детьми?</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Нет. Ты затеряешься в толпе.</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Мама, купи мне мороженое.</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Нет. Ты простудишь горло.</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Мальчик  начал реветь. Мать повернулась к стоявшей неподалёку женщине и </a:t>
            </a:r>
            <a:r>
              <a:rPr kumimoji="0" lang="ru-RU" sz="14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сказала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Господи, Боже мой! Вы когда-нибудь видели такого непослушного ребёнка?</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12192"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3009" name="Rectangle 1"/>
          <p:cNvSpPr>
            <a:spLocks noChangeArrowheads="1"/>
          </p:cNvSpPr>
          <p:nvPr/>
        </p:nvSpPr>
        <p:spPr bwMode="auto">
          <a:xfrm>
            <a:off x="683568" y="466511"/>
            <a:ext cx="7920880"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Ребенок – это добродушный, пытливый, любознательный человечек. Он каждую минуту открывает для себя что-то новое, его интересует все и везде. Мы, взрослые, не должны идти у ребенка на поводу, но обязаны, умело и верно направлять действия ребенка, научить его познавать и изучать мир. Мы должны создать условия для раскрытия всех творческих способностей, внутреннего потенциала, научить любить окружающий мир.</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Мы все хотим, чтобы наши дети не только блистали энциклопедическими знаниями, но также были людьми большой души в отличной физической форме, которые умеют выражать свои эмоции и чувства, общаться с людьми, взаимодействовать с окружающим миром.</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Но все это невозможно без кропотливого труда нас самих, благодаря которому, наши дети смогут развиваться в дальнейшем самостоятельно, опираясь на полученный опыт и знания.</a:t>
            </a:r>
          </a:p>
          <a:p>
            <a:pPr marL="0" marR="0" lvl="0" indent="269875" algn="ctr" defTabSz="914400" rtl="0" eaLnBrk="0" fontAlgn="base" latinLnBrk="0" hangingPunct="0">
              <a:lnSpc>
                <a:spcPct val="100000"/>
              </a:lnSpc>
              <a:spcBef>
                <a:spcPct val="0"/>
              </a:spcBef>
              <a:spcAft>
                <a:spcPct val="0"/>
              </a:spcAft>
              <a:buClrTx/>
              <a:buSzTx/>
              <a:buFontTx/>
              <a:buNone/>
              <a:tabLst/>
            </a:pPr>
            <a:r>
              <a:rPr lang="ru-RU" sz="1400" b="1" i="1" dirty="0" smtClean="0">
                <a:latin typeface="Times New Roman" pitchFamily="18" charset="0"/>
                <a:cs typeface="Times New Roman" pitchFamily="18" charset="0"/>
              </a:rPr>
              <a:t>Спасибо за внимание!</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20170310_132309.jpg"/>
          <p:cNvPicPr>
            <a:picLocks noChangeAspect="1"/>
          </p:cNvPicPr>
          <p:nvPr/>
        </p:nvPicPr>
        <p:blipFill>
          <a:blip r:embed="rId3" cstate="print"/>
          <a:stretch>
            <a:fillRect/>
          </a:stretch>
        </p:blipFill>
        <p:spPr>
          <a:xfrm>
            <a:off x="731573" y="2852936"/>
            <a:ext cx="2688299" cy="2016224"/>
          </a:xfrm>
          <a:prstGeom prst="rect">
            <a:avLst/>
          </a:prstGeom>
          <a:ln>
            <a:noFill/>
          </a:ln>
          <a:effectLst>
            <a:softEdge rad="112500"/>
          </a:effectLst>
        </p:spPr>
      </p:pic>
      <p:pic>
        <p:nvPicPr>
          <p:cNvPr id="5" name="Рисунок 4" descr="20170310_132725.jpg"/>
          <p:cNvPicPr>
            <a:picLocks noChangeAspect="1"/>
          </p:cNvPicPr>
          <p:nvPr/>
        </p:nvPicPr>
        <p:blipFill>
          <a:blip r:embed="rId4" cstate="print"/>
          <a:stretch>
            <a:fillRect/>
          </a:stretch>
        </p:blipFill>
        <p:spPr>
          <a:xfrm>
            <a:off x="5916149" y="2852936"/>
            <a:ext cx="2784310" cy="2088232"/>
          </a:xfrm>
          <a:prstGeom prst="rect">
            <a:avLst/>
          </a:prstGeom>
          <a:ln>
            <a:noFill/>
          </a:ln>
          <a:effectLst>
            <a:softEdge rad="112500"/>
          </a:effectLst>
        </p:spPr>
      </p:pic>
      <p:pic>
        <p:nvPicPr>
          <p:cNvPr id="6" name="Рисунок 5" descr="20170310_132331.jpg"/>
          <p:cNvPicPr>
            <a:picLocks noChangeAspect="1"/>
          </p:cNvPicPr>
          <p:nvPr/>
        </p:nvPicPr>
        <p:blipFill>
          <a:blip r:embed="rId5" cstate="print"/>
          <a:stretch>
            <a:fillRect/>
          </a:stretch>
        </p:blipFill>
        <p:spPr>
          <a:xfrm>
            <a:off x="3131840" y="4149080"/>
            <a:ext cx="3096344" cy="232225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12192"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2286000" y="476672"/>
            <a:ext cx="4572000" cy="646331"/>
          </a:xfrm>
          <a:prstGeom prst="rect">
            <a:avLst/>
          </a:prstGeom>
        </p:spPr>
        <p:txBody>
          <a:bodyPr wrap="square">
            <a:spAutoFit/>
          </a:bodyPr>
          <a:lstStyle/>
          <a:p>
            <a:pPr algn="ctr"/>
            <a:r>
              <a:rPr lang="ru-RU" sz="3600"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Тренинги с педагогами :</a:t>
            </a:r>
            <a:r>
              <a:rPr lang="ru-RU"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 </a:t>
            </a:r>
            <a:endParaRPr lang="ru-RU" dirty="0"/>
          </a:p>
        </p:txBody>
      </p:sp>
      <p:pic>
        <p:nvPicPr>
          <p:cNvPr id="6" name="Рисунок 5" descr="IMG-20161117-WA0030.jpg"/>
          <p:cNvPicPr>
            <a:picLocks noChangeAspect="1"/>
          </p:cNvPicPr>
          <p:nvPr/>
        </p:nvPicPr>
        <p:blipFill>
          <a:blip r:embed="rId3" cstate="print"/>
          <a:stretch>
            <a:fillRect/>
          </a:stretch>
        </p:blipFill>
        <p:spPr>
          <a:xfrm>
            <a:off x="4644008" y="3429000"/>
            <a:ext cx="3864429" cy="2898322"/>
          </a:xfrm>
          <a:prstGeom prst="rect">
            <a:avLst/>
          </a:prstGeom>
          <a:ln>
            <a:noFill/>
          </a:ln>
          <a:effectLst>
            <a:softEdge rad="112500"/>
          </a:effectLst>
        </p:spPr>
      </p:pic>
      <p:sp>
        <p:nvSpPr>
          <p:cNvPr id="7" name="Стрелка вправо 6"/>
          <p:cNvSpPr/>
          <p:nvPr/>
        </p:nvSpPr>
        <p:spPr>
          <a:xfrm>
            <a:off x="1043608" y="4293096"/>
            <a:ext cx="3312368" cy="1296144"/>
          </a:xfrm>
          <a:prstGeom prst="rightArrow">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Стрелка влево 7"/>
          <p:cNvSpPr/>
          <p:nvPr/>
        </p:nvSpPr>
        <p:spPr>
          <a:xfrm>
            <a:off x="4499992" y="1700808"/>
            <a:ext cx="3096344" cy="1008112"/>
          </a:xfrm>
          <a:prstGeom prst="leftArrow">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a:off x="1403648" y="4797152"/>
            <a:ext cx="1656184"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Я</a:t>
            </a:r>
            <a:endParaRPr lang="ru-RU" b="1" dirty="0"/>
          </a:p>
        </p:txBody>
      </p:sp>
      <p:sp>
        <p:nvSpPr>
          <p:cNvPr id="10" name="Сердце 9"/>
          <p:cNvSpPr/>
          <p:nvPr/>
        </p:nvSpPr>
        <p:spPr>
          <a:xfrm>
            <a:off x="1763688" y="4797152"/>
            <a:ext cx="432048" cy="33833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2195736" y="4725144"/>
            <a:ext cx="1152128" cy="461665"/>
          </a:xfrm>
          <a:prstGeom prst="rect">
            <a:avLst/>
          </a:prstGeom>
          <a:noFill/>
        </p:spPr>
        <p:txBody>
          <a:bodyPr wrap="square" rtlCol="0">
            <a:spAutoFit/>
          </a:bodyPr>
          <a:lstStyle/>
          <a:p>
            <a:r>
              <a:rPr lang="ru-RU" sz="2400" b="1" dirty="0" smtClean="0">
                <a:latin typeface="Times New Roman" pitchFamily="18" charset="0"/>
                <a:cs typeface="Times New Roman" pitchFamily="18" charset="0"/>
              </a:rPr>
              <a:t>ислам</a:t>
            </a:r>
            <a:endParaRPr lang="ru-RU" sz="2400" b="1" dirty="0">
              <a:latin typeface="Times New Roman" pitchFamily="18" charset="0"/>
              <a:cs typeface="Times New Roman" pitchFamily="18" charset="0"/>
            </a:endParaRPr>
          </a:p>
        </p:txBody>
      </p:sp>
      <p:pic>
        <p:nvPicPr>
          <p:cNvPr id="14" name="Рисунок 13" descr="IMG-20161011-WA0063.jpg"/>
          <p:cNvPicPr>
            <a:picLocks noChangeAspect="1"/>
          </p:cNvPicPr>
          <p:nvPr/>
        </p:nvPicPr>
        <p:blipFill>
          <a:blip r:embed="rId4" cstate="print"/>
          <a:stretch>
            <a:fillRect/>
          </a:stretch>
        </p:blipFill>
        <p:spPr>
          <a:xfrm>
            <a:off x="755576" y="1124744"/>
            <a:ext cx="3384376" cy="2538282"/>
          </a:xfrm>
          <a:prstGeom prst="rect">
            <a:avLst/>
          </a:prstGeom>
          <a:ln>
            <a:noFill/>
          </a:ln>
          <a:effectLst>
            <a:softEdge rad="112500"/>
          </a:effectLst>
        </p:spPr>
      </p:pic>
      <p:sp>
        <p:nvSpPr>
          <p:cNvPr id="15" name="TextBox 14"/>
          <p:cNvSpPr txBox="1"/>
          <p:nvPr/>
        </p:nvSpPr>
        <p:spPr>
          <a:xfrm>
            <a:off x="5004048" y="1844824"/>
            <a:ext cx="2664296" cy="892552"/>
          </a:xfrm>
          <a:prstGeom prst="rect">
            <a:avLst/>
          </a:prstGeom>
          <a:noFill/>
        </p:spPr>
        <p:txBody>
          <a:bodyPr wrap="square" rtlCol="0">
            <a:spAutoFit/>
          </a:bodyPr>
          <a:lstStyle/>
          <a:p>
            <a:r>
              <a:rPr lang="ru-RU" sz="3200" dirty="0" smtClean="0">
                <a:latin typeface="Times New Roman" pitchFamily="18" charset="0"/>
                <a:cs typeface="Times New Roman" pitchFamily="18" charset="0"/>
              </a:rPr>
              <a:t>Я+ты=мы</a:t>
            </a:r>
          </a:p>
          <a:p>
            <a:endParaRPr lang="ru-RU" sz="20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12192"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571472" y="476672"/>
            <a:ext cx="8215370" cy="646331"/>
          </a:xfrm>
          <a:prstGeom prst="rect">
            <a:avLst/>
          </a:prstGeom>
        </p:spPr>
        <p:txBody>
          <a:bodyPr wrap="square">
            <a:spAutoFit/>
          </a:bodyPr>
          <a:lstStyle/>
          <a:p>
            <a:pPr algn="ctr"/>
            <a:r>
              <a:rPr lang="ru-RU" sz="3600"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Консультации с педагогами :</a:t>
            </a:r>
            <a:r>
              <a:rPr lang="ru-RU"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 </a:t>
            </a:r>
            <a:endParaRPr lang="ru-RU" dirty="0"/>
          </a:p>
        </p:txBody>
      </p:sp>
      <p:sp>
        <p:nvSpPr>
          <p:cNvPr id="4097" name="Rectangle 1"/>
          <p:cNvSpPr>
            <a:spLocks noChangeArrowheads="1"/>
          </p:cNvSpPr>
          <p:nvPr/>
        </p:nvSpPr>
        <p:spPr bwMode="auto">
          <a:xfrm>
            <a:off x="1763688" y="1268760"/>
            <a:ext cx="324036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600" b="1" dirty="0" smtClean="0">
                <a:latin typeface="Times New Roman" pitchFamily="18" charset="0"/>
                <a:cs typeface="Times New Roman" pitchFamily="18" charset="0"/>
              </a:rPr>
              <a:t>Консультация для воспитателей.</a:t>
            </a:r>
          </a:p>
          <a:p>
            <a:pPr marL="0" marR="0" lvl="0" indent="0" algn="ctr" defTabSz="914400" rtl="0" eaLnBrk="0" fontAlgn="base" latinLnBrk="0" hangingPunct="0">
              <a:lnSpc>
                <a:spcPct val="100000"/>
              </a:lnSpc>
              <a:spcBef>
                <a:spcPct val="0"/>
              </a:spcBef>
              <a:spcAft>
                <a:spcPct val="0"/>
              </a:spcAft>
              <a:buClrTx/>
              <a:buSzTx/>
              <a:buFontTx/>
              <a:buNone/>
              <a:tabLst/>
            </a:pPr>
            <a:r>
              <a:rPr lang="ru-RU" sz="1600" b="1" dirty="0" smtClean="0">
                <a:latin typeface="Times New Roman" pitchFamily="18" charset="0"/>
                <a:cs typeface="Times New Roman" pitchFamily="18" charset="0"/>
              </a:rPr>
              <a:t>  «Цветотерапия, как фактор укрепления психического здоровья дошкольников».</a:t>
            </a:r>
          </a:p>
        </p:txBody>
      </p:sp>
      <p:pic>
        <p:nvPicPr>
          <p:cNvPr id="5" name="Рисунок 4" descr="IMG-20161130-WA0027.jpg"/>
          <p:cNvPicPr>
            <a:picLocks noChangeAspect="1"/>
          </p:cNvPicPr>
          <p:nvPr/>
        </p:nvPicPr>
        <p:blipFill>
          <a:blip r:embed="rId3" cstate="print"/>
          <a:stretch>
            <a:fillRect/>
          </a:stretch>
        </p:blipFill>
        <p:spPr>
          <a:xfrm>
            <a:off x="773578" y="2564904"/>
            <a:ext cx="2214246" cy="2952328"/>
          </a:xfrm>
          <a:prstGeom prst="rect">
            <a:avLst/>
          </a:prstGeom>
          <a:ln>
            <a:noFill/>
          </a:ln>
          <a:effectLst>
            <a:softEdge rad="112500"/>
          </a:effectLst>
        </p:spPr>
      </p:pic>
      <p:pic>
        <p:nvPicPr>
          <p:cNvPr id="6" name="Рисунок 5" descr="20161201_105929.jpg"/>
          <p:cNvPicPr>
            <a:picLocks noChangeAspect="1"/>
          </p:cNvPicPr>
          <p:nvPr/>
        </p:nvPicPr>
        <p:blipFill>
          <a:blip r:embed="rId4" cstate="print"/>
          <a:stretch>
            <a:fillRect/>
          </a:stretch>
        </p:blipFill>
        <p:spPr>
          <a:xfrm>
            <a:off x="2939819" y="4149080"/>
            <a:ext cx="2784309" cy="2088232"/>
          </a:xfrm>
          <a:prstGeom prst="rect">
            <a:avLst/>
          </a:prstGeom>
          <a:ln>
            <a:noFill/>
          </a:ln>
          <a:effectLst>
            <a:softEdge rad="112500"/>
          </a:effectLst>
        </p:spPr>
      </p:pic>
      <p:pic>
        <p:nvPicPr>
          <p:cNvPr id="4098" name="Picture 2" descr="D:\фото сад\воспит фото\20170228_142136.jpg"/>
          <p:cNvPicPr>
            <a:picLocks noChangeAspect="1" noChangeArrowheads="1"/>
          </p:cNvPicPr>
          <p:nvPr/>
        </p:nvPicPr>
        <p:blipFill>
          <a:blip r:embed="rId5" cstate="print"/>
          <a:srcRect/>
          <a:stretch>
            <a:fillRect/>
          </a:stretch>
        </p:blipFill>
        <p:spPr bwMode="auto">
          <a:xfrm>
            <a:off x="5796136" y="1124744"/>
            <a:ext cx="2754306" cy="3672408"/>
          </a:xfrm>
          <a:prstGeom prst="rect">
            <a:avLst/>
          </a:prstGeom>
          <a:ln>
            <a:noFill/>
          </a:ln>
          <a:effectLst>
            <a:softEdge rad="112500"/>
          </a:effectLst>
        </p:spPr>
      </p:pic>
      <p:sp>
        <p:nvSpPr>
          <p:cNvPr id="8" name="Стрелка вниз 7"/>
          <p:cNvSpPr/>
          <p:nvPr/>
        </p:nvSpPr>
        <p:spPr>
          <a:xfrm>
            <a:off x="3347864" y="2420888"/>
            <a:ext cx="484632" cy="978408"/>
          </a:xfrm>
          <a:prstGeom prst="downArrow">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5724128" y="5733256"/>
            <a:ext cx="3024336" cy="584775"/>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Консультация для педагогов .                       « Скоро в школу»</a:t>
            </a:r>
            <a:endParaRPr lang="ru-RU" sz="1600" b="1" dirty="0">
              <a:latin typeface="Times New Roman" pitchFamily="18" charset="0"/>
              <a:cs typeface="Times New Roman" pitchFamily="18" charset="0"/>
            </a:endParaRPr>
          </a:p>
        </p:txBody>
      </p:sp>
      <p:sp>
        <p:nvSpPr>
          <p:cNvPr id="10" name="Стрелка вверх 9"/>
          <p:cNvSpPr/>
          <p:nvPr/>
        </p:nvSpPr>
        <p:spPr>
          <a:xfrm>
            <a:off x="7020272" y="4869160"/>
            <a:ext cx="484632" cy="792088"/>
          </a:xfrm>
          <a:prstGeom prst="upArrow">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0"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611560" y="476672"/>
            <a:ext cx="8136904" cy="1138773"/>
          </a:xfrm>
          <a:prstGeom prst="rect">
            <a:avLst/>
          </a:prstGeom>
        </p:spPr>
        <p:txBody>
          <a:bodyPr wrap="square">
            <a:spAutoFit/>
          </a:bodyPr>
          <a:lstStyle/>
          <a:p>
            <a:pPr algn="ctr"/>
            <a:r>
              <a:rPr lang="ru-RU" sz="3600"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Авторские  разработки</a:t>
            </a:r>
          </a:p>
          <a:p>
            <a:pPr algn="ctr"/>
            <a:r>
              <a:rPr lang="ru-RU" sz="3200"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Краткосрочные проекты  </a:t>
            </a:r>
            <a:r>
              <a:rPr lang="ru-RU" sz="2800"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«Неделя психологии»:</a:t>
            </a:r>
            <a:endParaRPr lang="ru-RU" sz="3200" dirty="0"/>
          </a:p>
        </p:txBody>
      </p:sp>
      <p:sp>
        <p:nvSpPr>
          <p:cNvPr id="10" name="Стрелка вправо 9"/>
          <p:cNvSpPr/>
          <p:nvPr/>
        </p:nvSpPr>
        <p:spPr>
          <a:xfrm>
            <a:off x="971600" y="2060848"/>
            <a:ext cx="3384376" cy="1224136"/>
          </a:xfrm>
          <a:prstGeom prst="rightArrow">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TextBox 11"/>
          <p:cNvSpPr txBox="1"/>
          <p:nvPr/>
        </p:nvSpPr>
        <p:spPr>
          <a:xfrm>
            <a:off x="971600" y="2348880"/>
            <a:ext cx="3096344" cy="646331"/>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    «Семейные ценности»</a:t>
            </a:r>
          </a:p>
          <a:p>
            <a:pPr algn="ctr"/>
            <a:r>
              <a:rPr lang="ru-RU" b="1" dirty="0" smtClean="0">
                <a:latin typeface="Times New Roman" pitchFamily="18" charset="0"/>
                <a:cs typeface="Times New Roman" pitchFamily="18" charset="0"/>
              </a:rPr>
              <a:t> 2017г.</a:t>
            </a:r>
            <a:endParaRPr lang="ru-RU" b="1" dirty="0">
              <a:latin typeface="Times New Roman" pitchFamily="18" charset="0"/>
              <a:cs typeface="Times New Roman" pitchFamily="18" charset="0"/>
            </a:endParaRPr>
          </a:p>
        </p:txBody>
      </p:sp>
      <p:pic>
        <p:nvPicPr>
          <p:cNvPr id="17" name="Рисунок 16" descr="IMG_20171123_143708_519.JPG"/>
          <p:cNvPicPr>
            <a:picLocks noChangeAspect="1"/>
          </p:cNvPicPr>
          <p:nvPr/>
        </p:nvPicPr>
        <p:blipFill>
          <a:blip r:embed="rId3" cstate="print"/>
          <a:stretch>
            <a:fillRect/>
          </a:stretch>
        </p:blipFill>
        <p:spPr>
          <a:xfrm>
            <a:off x="4716016" y="1700808"/>
            <a:ext cx="3995936" cy="2101771"/>
          </a:xfrm>
          <a:prstGeom prst="rect">
            <a:avLst/>
          </a:prstGeom>
          <a:ln>
            <a:noFill/>
          </a:ln>
          <a:effectLst>
            <a:softEdge rad="112500"/>
          </a:effectLst>
        </p:spPr>
      </p:pic>
      <p:pic>
        <p:nvPicPr>
          <p:cNvPr id="11" name="Рисунок 10" descr="IMG-20171123-WA0044.jpg"/>
          <p:cNvPicPr>
            <a:picLocks noChangeAspect="1"/>
          </p:cNvPicPr>
          <p:nvPr/>
        </p:nvPicPr>
        <p:blipFill>
          <a:blip r:embed="rId4" cstate="print"/>
          <a:stretch>
            <a:fillRect/>
          </a:stretch>
        </p:blipFill>
        <p:spPr>
          <a:xfrm>
            <a:off x="5148064" y="3861048"/>
            <a:ext cx="3264363" cy="2448272"/>
          </a:xfrm>
          <a:prstGeom prst="rect">
            <a:avLst/>
          </a:prstGeom>
          <a:ln>
            <a:noFill/>
          </a:ln>
          <a:effectLst>
            <a:softEdge rad="112500"/>
          </a:effectLst>
        </p:spPr>
      </p:pic>
      <p:pic>
        <p:nvPicPr>
          <p:cNvPr id="13" name="Рисунок 12" descr="20171120_083053.jpg"/>
          <p:cNvPicPr>
            <a:picLocks noChangeAspect="1"/>
          </p:cNvPicPr>
          <p:nvPr/>
        </p:nvPicPr>
        <p:blipFill>
          <a:blip r:embed="rId5" cstate="print"/>
          <a:stretch>
            <a:fillRect/>
          </a:stretch>
        </p:blipFill>
        <p:spPr>
          <a:xfrm>
            <a:off x="899592" y="3573016"/>
            <a:ext cx="3867922" cy="217570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24384"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611560" y="476672"/>
            <a:ext cx="8136904" cy="584775"/>
          </a:xfrm>
          <a:prstGeom prst="rect">
            <a:avLst/>
          </a:prstGeom>
        </p:spPr>
        <p:txBody>
          <a:bodyPr wrap="square">
            <a:spAutoFit/>
          </a:bodyPr>
          <a:lstStyle/>
          <a:p>
            <a:pPr algn="ctr"/>
            <a:r>
              <a:rPr lang="ru-RU" sz="3200"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«Неделя психологии»</a:t>
            </a:r>
            <a:endParaRPr lang="ru-RU" sz="3600" dirty="0"/>
          </a:p>
        </p:txBody>
      </p:sp>
      <p:pic>
        <p:nvPicPr>
          <p:cNvPr id="6" name="Рисунок 5" descr="20161116_115937.jpg"/>
          <p:cNvPicPr>
            <a:picLocks noChangeAspect="1"/>
          </p:cNvPicPr>
          <p:nvPr/>
        </p:nvPicPr>
        <p:blipFill>
          <a:blip r:embed="rId3" cstate="print"/>
          <a:stretch>
            <a:fillRect/>
          </a:stretch>
        </p:blipFill>
        <p:spPr>
          <a:xfrm>
            <a:off x="4788024" y="1196752"/>
            <a:ext cx="3528392" cy="2646294"/>
          </a:xfrm>
          <a:prstGeom prst="rect">
            <a:avLst/>
          </a:prstGeom>
          <a:ln>
            <a:noFill/>
          </a:ln>
          <a:effectLst>
            <a:softEdge rad="112500"/>
          </a:effectLst>
        </p:spPr>
      </p:pic>
      <p:sp>
        <p:nvSpPr>
          <p:cNvPr id="10" name="Стрелка вправо 9"/>
          <p:cNvSpPr/>
          <p:nvPr/>
        </p:nvSpPr>
        <p:spPr>
          <a:xfrm>
            <a:off x="971600" y="1700808"/>
            <a:ext cx="3743276" cy="1584176"/>
          </a:xfrm>
          <a:prstGeom prst="rightArrow">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TextBox 10"/>
          <p:cNvSpPr txBox="1"/>
          <p:nvPr/>
        </p:nvSpPr>
        <p:spPr>
          <a:xfrm>
            <a:off x="1043608" y="2060848"/>
            <a:ext cx="3096344" cy="923330"/>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«Духовно-нравственное воспитание детей в ДОУ»</a:t>
            </a:r>
          </a:p>
          <a:p>
            <a:pPr algn="ctr"/>
            <a:r>
              <a:rPr lang="ru-RU" b="1" dirty="0" smtClean="0">
                <a:latin typeface="Times New Roman" pitchFamily="18" charset="0"/>
                <a:cs typeface="Times New Roman" pitchFamily="18" charset="0"/>
              </a:rPr>
              <a:t>2016г.</a:t>
            </a:r>
            <a:endParaRPr lang="ru-RU" dirty="0">
              <a:latin typeface="Times New Roman" pitchFamily="18" charset="0"/>
              <a:cs typeface="Times New Roman" pitchFamily="18" charset="0"/>
            </a:endParaRPr>
          </a:p>
        </p:txBody>
      </p:sp>
      <p:pic>
        <p:nvPicPr>
          <p:cNvPr id="13" name="Picture 2" descr="D:\фото сад\ВЫТАЩИТЬ\20151118_102156.jpg"/>
          <p:cNvPicPr>
            <a:picLocks noChangeAspect="1" noChangeArrowheads="1"/>
          </p:cNvPicPr>
          <p:nvPr/>
        </p:nvPicPr>
        <p:blipFill>
          <a:blip r:embed="rId4" cstate="print"/>
          <a:srcRect/>
          <a:stretch>
            <a:fillRect/>
          </a:stretch>
        </p:blipFill>
        <p:spPr bwMode="auto">
          <a:xfrm>
            <a:off x="1475656" y="3717032"/>
            <a:ext cx="3264362" cy="2448272"/>
          </a:xfrm>
          <a:prstGeom prst="rect">
            <a:avLst/>
          </a:prstGeom>
          <a:ln>
            <a:noFill/>
          </a:ln>
          <a:effectLst>
            <a:softEdge rad="112500"/>
          </a:effectLst>
        </p:spPr>
      </p:pic>
      <p:sp>
        <p:nvSpPr>
          <p:cNvPr id="14" name="Стрелка влево 13"/>
          <p:cNvSpPr/>
          <p:nvPr/>
        </p:nvSpPr>
        <p:spPr>
          <a:xfrm>
            <a:off x="4932040" y="4293096"/>
            <a:ext cx="3672408" cy="1368152"/>
          </a:xfrm>
          <a:prstGeom prst="leftArrow">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«Цветов таинственная сила»</a:t>
            </a:r>
          </a:p>
          <a:p>
            <a:pPr algn="ctr"/>
            <a:r>
              <a:rPr lang="ru-RU" b="1" dirty="0" smtClean="0">
                <a:solidFill>
                  <a:schemeClr val="tx1"/>
                </a:solidFill>
                <a:latin typeface="Times New Roman" pitchFamily="18" charset="0"/>
                <a:cs typeface="Times New Roman" pitchFamily="18" charset="0"/>
              </a:rPr>
              <a:t> 2015г.</a:t>
            </a:r>
            <a:endParaRPr lang="ru-RU"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0"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2286000" y="476672"/>
            <a:ext cx="4572000" cy="646331"/>
          </a:xfrm>
          <a:prstGeom prst="rect">
            <a:avLst/>
          </a:prstGeom>
        </p:spPr>
        <p:txBody>
          <a:bodyPr wrap="square">
            <a:spAutoFit/>
          </a:bodyPr>
          <a:lstStyle/>
          <a:p>
            <a:pPr algn="ctr"/>
            <a:r>
              <a:rPr lang="ru-RU" sz="3600"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Работа с родителями:</a:t>
            </a:r>
            <a:r>
              <a:rPr lang="ru-RU"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 </a:t>
            </a:r>
            <a:endParaRPr lang="ru-RU" dirty="0"/>
          </a:p>
        </p:txBody>
      </p:sp>
      <p:pic>
        <p:nvPicPr>
          <p:cNvPr id="2049" name="Picture 1" descr="D:\фото сад\родители фото\20171019_111137.jpg"/>
          <p:cNvPicPr>
            <a:picLocks noChangeAspect="1" noChangeArrowheads="1"/>
          </p:cNvPicPr>
          <p:nvPr/>
        </p:nvPicPr>
        <p:blipFill>
          <a:blip r:embed="rId3" cstate="print"/>
          <a:srcRect/>
          <a:stretch>
            <a:fillRect/>
          </a:stretch>
        </p:blipFill>
        <p:spPr bwMode="auto">
          <a:xfrm>
            <a:off x="899592" y="1484784"/>
            <a:ext cx="3384376" cy="2538282"/>
          </a:xfrm>
          <a:prstGeom prst="rect">
            <a:avLst/>
          </a:prstGeom>
          <a:ln>
            <a:noFill/>
          </a:ln>
          <a:effectLst>
            <a:softEdge rad="112500"/>
          </a:effectLst>
        </p:spPr>
      </p:pic>
      <p:pic>
        <p:nvPicPr>
          <p:cNvPr id="2051" name="Picture 3" descr="D:\фото сад\родители фото\IMG_20160809_082228.jpg"/>
          <p:cNvPicPr>
            <a:picLocks noChangeAspect="1" noChangeArrowheads="1"/>
          </p:cNvPicPr>
          <p:nvPr/>
        </p:nvPicPr>
        <p:blipFill>
          <a:blip r:embed="rId4" cstate="print"/>
          <a:srcRect/>
          <a:stretch>
            <a:fillRect/>
          </a:stretch>
        </p:blipFill>
        <p:spPr bwMode="auto">
          <a:xfrm>
            <a:off x="4572000" y="1484784"/>
            <a:ext cx="2088232" cy="2570132"/>
          </a:xfrm>
          <a:prstGeom prst="rect">
            <a:avLst/>
          </a:prstGeom>
          <a:ln>
            <a:noFill/>
          </a:ln>
          <a:effectLst>
            <a:softEdge rad="112500"/>
          </a:effectLst>
        </p:spPr>
      </p:pic>
      <p:sp>
        <p:nvSpPr>
          <p:cNvPr id="8" name="TextBox 7"/>
          <p:cNvSpPr txBox="1"/>
          <p:nvPr/>
        </p:nvSpPr>
        <p:spPr>
          <a:xfrm>
            <a:off x="827584" y="1196752"/>
            <a:ext cx="3528392" cy="369332"/>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Тренинги</a:t>
            </a:r>
            <a:r>
              <a:rPr lang="ru-RU" dirty="0" smtClean="0"/>
              <a:t> </a:t>
            </a:r>
            <a:endParaRPr lang="ru-RU" dirty="0"/>
          </a:p>
        </p:txBody>
      </p:sp>
      <p:sp>
        <p:nvSpPr>
          <p:cNvPr id="9" name="TextBox 8"/>
          <p:cNvSpPr txBox="1"/>
          <p:nvPr/>
        </p:nvSpPr>
        <p:spPr>
          <a:xfrm>
            <a:off x="5364088" y="1196752"/>
            <a:ext cx="2808312" cy="369332"/>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Психологические акции</a:t>
            </a:r>
            <a:endParaRPr lang="ru-RU" b="1" dirty="0">
              <a:latin typeface="Times New Roman" pitchFamily="18" charset="0"/>
              <a:cs typeface="Times New Roman" pitchFamily="18" charset="0"/>
            </a:endParaRPr>
          </a:p>
        </p:txBody>
      </p:sp>
      <p:pic>
        <p:nvPicPr>
          <p:cNvPr id="2053" name="Picture 5" descr="C:\Users\1\Desktop\ИНТЕР ПОРТ\неделя 17\фото\20171120_082656.jpg"/>
          <p:cNvPicPr>
            <a:picLocks noChangeAspect="1" noChangeArrowheads="1"/>
          </p:cNvPicPr>
          <p:nvPr/>
        </p:nvPicPr>
        <p:blipFill>
          <a:blip r:embed="rId5" cstate="print"/>
          <a:srcRect/>
          <a:stretch>
            <a:fillRect/>
          </a:stretch>
        </p:blipFill>
        <p:spPr bwMode="auto">
          <a:xfrm>
            <a:off x="5092058" y="4221088"/>
            <a:ext cx="3539885" cy="1991186"/>
          </a:xfrm>
          <a:prstGeom prst="rect">
            <a:avLst/>
          </a:prstGeom>
          <a:ln>
            <a:noFill/>
          </a:ln>
          <a:effectLst>
            <a:softEdge rad="112500"/>
          </a:effectLst>
        </p:spPr>
      </p:pic>
      <p:pic>
        <p:nvPicPr>
          <p:cNvPr id="2054" name="Picture 6" descr="C:\Users\1\Desktop\ИНТЕР ПОРТ\неделя 17\фото\IMG_20171123_143634_675.JPG"/>
          <p:cNvPicPr>
            <a:picLocks noChangeAspect="1" noChangeArrowheads="1"/>
          </p:cNvPicPr>
          <p:nvPr/>
        </p:nvPicPr>
        <p:blipFill>
          <a:blip r:embed="rId6" cstate="print"/>
          <a:srcRect/>
          <a:stretch>
            <a:fillRect/>
          </a:stretch>
        </p:blipFill>
        <p:spPr bwMode="auto">
          <a:xfrm>
            <a:off x="1115616" y="4077072"/>
            <a:ext cx="3956650" cy="2088232"/>
          </a:xfrm>
          <a:prstGeom prst="rect">
            <a:avLst/>
          </a:prstGeom>
          <a:ln>
            <a:noFill/>
          </a:ln>
          <a:effectLst>
            <a:softEdge rad="112500"/>
          </a:effectLst>
        </p:spPr>
      </p:pic>
      <p:pic>
        <p:nvPicPr>
          <p:cNvPr id="10" name="Рисунок 9" descr="20151113_081404.jpg"/>
          <p:cNvPicPr>
            <a:picLocks noChangeAspect="1"/>
          </p:cNvPicPr>
          <p:nvPr/>
        </p:nvPicPr>
        <p:blipFill>
          <a:blip r:embed="rId7" cstate="print"/>
          <a:stretch>
            <a:fillRect/>
          </a:stretch>
        </p:blipFill>
        <p:spPr>
          <a:xfrm>
            <a:off x="6732240" y="1556791"/>
            <a:ext cx="1872208" cy="249627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12192"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0" y="332656"/>
            <a:ext cx="9144000" cy="646331"/>
          </a:xfrm>
          <a:prstGeom prst="rect">
            <a:avLst/>
          </a:prstGeom>
        </p:spPr>
        <p:txBody>
          <a:bodyPr wrap="square">
            <a:spAutoFit/>
          </a:bodyPr>
          <a:lstStyle/>
          <a:p>
            <a:pPr algn="ctr"/>
            <a:r>
              <a:rPr lang="ru-RU" sz="3600"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ЭССЕ</a:t>
            </a:r>
            <a:endParaRPr lang="ru-RU" sz="3600" dirty="0"/>
          </a:p>
        </p:txBody>
      </p:sp>
      <p:sp>
        <p:nvSpPr>
          <p:cNvPr id="50177" name="Rectangle 1"/>
          <p:cNvSpPr>
            <a:spLocks noChangeArrowheads="1"/>
          </p:cNvSpPr>
          <p:nvPr/>
        </p:nvSpPr>
        <p:spPr bwMode="auto">
          <a:xfrm>
            <a:off x="683568" y="404664"/>
            <a:ext cx="7992888" cy="5646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b="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ru-RU" b="1" dirty="0" smtClean="0">
                <a:latin typeface="Times New Roman" pitchFamily="18" charset="0"/>
                <a:cs typeface="Times New Roman" pitchFamily="18" charset="0"/>
              </a:rPr>
              <a:t>«Мое призвание - психолог»  </a:t>
            </a:r>
          </a:p>
          <a:p>
            <a:pPr marL="0" marR="0" lvl="0" indent="0" algn="r" defTabSz="914400" rtl="0" eaLnBrk="0" fontAlgn="base" latinLnBrk="0" hangingPunct="0">
              <a:lnSpc>
                <a:spcPct val="100000"/>
              </a:lnSpc>
              <a:spcBef>
                <a:spcPct val="0"/>
              </a:spcBef>
              <a:spcAft>
                <a:spcPct val="0"/>
              </a:spcAft>
              <a:buClrTx/>
              <a:buSzTx/>
              <a:buFontTx/>
              <a:buNone/>
              <a:tabLst/>
            </a:pPr>
            <a:r>
              <a:rPr lang="ru-RU" sz="1400" b="1" i="1" dirty="0" smtClean="0">
                <a:latin typeface="Times New Roman" pitchFamily="18" charset="0"/>
                <a:cs typeface="Times New Roman" pitchFamily="18" charset="0"/>
              </a:rPr>
              <a:t>                          «У ребенка свое особое умение видеть, </a:t>
            </a:r>
          </a:p>
          <a:p>
            <a:pPr marL="0" marR="0" lvl="0" indent="0" algn="r" defTabSz="914400" rtl="0" eaLnBrk="0" fontAlgn="base" latinLnBrk="0" hangingPunct="0">
              <a:lnSpc>
                <a:spcPct val="100000"/>
              </a:lnSpc>
              <a:spcBef>
                <a:spcPct val="0"/>
              </a:spcBef>
              <a:spcAft>
                <a:spcPct val="0"/>
              </a:spcAft>
              <a:buClrTx/>
              <a:buSzTx/>
              <a:buFontTx/>
              <a:buNone/>
              <a:tabLst/>
            </a:pPr>
            <a:r>
              <a:rPr lang="ru-RU" sz="1400" b="1" i="1" dirty="0" smtClean="0">
                <a:latin typeface="Times New Roman" pitchFamily="18" charset="0"/>
                <a:cs typeface="Times New Roman" pitchFamily="18" charset="0"/>
              </a:rPr>
              <a:t>                                 думать и чувствовать; нет ничего глупее, </a:t>
            </a:r>
          </a:p>
          <a:p>
            <a:pPr marL="0" marR="0" lvl="0" indent="0" algn="r" defTabSz="914400" rtl="0" eaLnBrk="0" fontAlgn="base" latinLnBrk="0" hangingPunct="0">
              <a:lnSpc>
                <a:spcPct val="100000"/>
              </a:lnSpc>
              <a:spcBef>
                <a:spcPct val="0"/>
              </a:spcBef>
              <a:spcAft>
                <a:spcPct val="0"/>
              </a:spcAft>
              <a:buClrTx/>
              <a:buSzTx/>
              <a:buFontTx/>
              <a:buNone/>
              <a:tabLst/>
            </a:pPr>
            <a:r>
              <a:rPr lang="ru-RU" sz="1400" b="1" i="1" dirty="0" smtClean="0">
                <a:latin typeface="Times New Roman" pitchFamily="18" charset="0"/>
                <a:cs typeface="Times New Roman" pitchFamily="18" charset="0"/>
              </a:rPr>
              <a:t>чем пытаться подменить у них это умение нашим»</a:t>
            </a:r>
          </a:p>
          <a:p>
            <a:pPr marL="0" marR="0" lvl="0" indent="0" algn="r" defTabSz="914400" rtl="0" eaLnBrk="0" fontAlgn="base" latinLnBrk="0" hangingPunct="0">
              <a:lnSpc>
                <a:spcPct val="100000"/>
              </a:lnSpc>
              <a:spcBef>
                <a:spcPct val="0"/>
              </a:spcBef>
              <a:spcAft>
                <a:spcPct val="0"/>
              </a:spcAft>
              <a:buClrTx/>
              <a:buSzTx/>
              <a:buFontTx/>
              <a:buNone/>
              <a:tabLst/>
            </a:pPr>
            <a:r>
              <a:rPr lang="ru-RU" sz="1400" b="1" i="1" dirty="0" smtClean="0">
                <a:latin typeface="Times New Roman" pitchFamily="18" charset="0"/>
                <a:cs typeface="Times New Roman" pitchFamily="18" charset="0"/>
              </a:rPr>
              <a:t>Жан-Жак Руссо</a:t>
            </a:r>
            <a:endParaRPr lang="ru-RU" sz="1600" b="1" i="1"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ru-RU" dirty="0" smtClean="0">
                <a:latin typeface="Times New Roman" pitchFamily="18" charset="0"/>
                <a:cs typeface="Times New Roman" pitchFamily="18" charset="0"/>
              </a:rPr>
              <a:t>         Я, Туршиева Субура Шайх-Магомедовна, родилась в селе Майртуп, Курчалоевского района в 1978 году. Мой отец, Туршиев Шайх-Магомед, на тот период окончил Ростовский Сельскохозяйственный Институт, получив специальность экономиста. Так сложилось, что в 1980 году мы всей семьёй переехали жить в Тульскую область. И уже 1985 году переехали                                     в Ставропольский край, поближе к нашей республике.  Там я и пошла в школу. В 1995 году в тяжёлый период времени для чеченского народа, я окончила Чернолесскую среднюю школу № 2. </a:t>
            </a:r>
          </a:p>
          <a:p>
            <a:pPr marL="0" marR="0" lvl="0" indent="0" algn="just" defTabSz="914400" rtl="0" eaLnBrk="0" fontAlgn="base" latinLnBrk="0" hangingPunct="0">
              <a:lnSpc>
                <a:spcPct val="100000"/>
              </a:lnSpc>
              <a:spcBef>
                <a:spcPct val="0"/>
              </a:spcBef>
              <a:spcAft>
                <a:spcPct val="0"/>
              </a:spcAft>
              <a:buClrTx/>
              <a:buSzTx/>
              <a:buFontTx/>
              <a:buNone/>
              <a:tabLst/>
            </a:pPr>
            <a:r>
              <a:rPr lang="ru-RU" dirty="0" smtClean="0">
                <a:latin typeface="Times New Roman" pitchFamily="18" charset="0"/>
                <a:cs typeface="Times New Roman" pitchFamily="18" charset="0"/>
              </a:rPr>
              <a:t>           Потом было все - война, разрушения, боль. Но вслед за черной полосой, приходит белая, и по мере восстановления общего фона, восстанавливалась                и моя жизнь. После замужества, я познала материнское счастье, с  появлением сына. Но белая полоса моей жизни,  длилась недолго. Пришла беда, и не одна. Я потеряла родителей, одного за другим, вместе с ними, я потеряла опору и стабильность в лице ОТЦА,  любовь и заботу в лице МАМЫ. Я потеряла себя.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0"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611560" y="476672"/>
            <a:ext cx="8136904" cy="584775"/>
          </a:xfrm>
          <a:prstGeom prst="rect">
            <a:avLst/>
          </a:prstGeom>
        </p:spPr>
        <p:txBody>
          <a:bodyPr wrap="square">
            <a:spAutoFit/>
          </a:bodyPr>
          <a:lstStyle/>
          <a:p>
            <a:r>
              <a:rPr lang="ru-RU" sz="3200"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Изготовление пособий из с подручного материала:</a:t>
            </a:r>
            <a:r>
              <a:rPr lang="ru-RU" sz="1600"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 </a:t>
            </a:r>
            <a:endParaRPr lang="ru-RU" sz="1600" dirty="0"/>
          </a:p>
        </p:txBody>
      </p:sp>
      <p:pic>
        <p:nvPicPr>
          <p:cNvPr id="51202" name="Picture 2" descr="D:\фото сад\поделки\гусиничка.png"/>
          <p:cNvPicPr>
            <a:picLocks noChangeAspect="1" noChangeArrowheads="1"/>
          </p:cNvPicPr>
          <p:nvPr/>
        </p:nvPicPr>
        <p:blipFill>
          <a:blip r:embed="rId3" cstate="print"/>
          <a:srcRect/>
          <a:stretch>
            <a:fillRect/>
          </a:stretch>
        </p:blipFill>
        <p:spPr bwMode="auto">
          <a:xfrm>
            <a:off x="1403648" y="1700808"/>
            <a:ext cx="2592288" cy="1728192"/>
          </a:xfrm>
          <a:prstGeom prst="rect">
            <a:avLst/>
          </a:prstGeom>
          <a:ln>
            <a:noFill/>
          </a:ln>
          <a:effectLst>
            <a:softEdge rad="112500"/>
          </a:effectLst>
        </p:spPr>
      </p:pic>
      <p:pic>
        <p:nvPicPr>
          <p:cNvPr id="51203" name="Picture 3" descr="D:\фото сад\поделки\IMG-20161205-WA0007.jpg"/>
          <p:cNvPicPr>
            <a:picLocks noChangeAspect="1" noChangeArrowheads="1"/>
          </p:cNvPicPr>
          <p:nvPr/>
        </p:nvPicPr>
        <p:blipFill>
          <a:blip r:embed="rId4" cstate="print"/>
          <a:srcRect/>
          <a:stretch>
            <a:fillRect/>
          </a:stretch>
        </p:blipFill>
        <p:spPr bwMode="auto">
          <a:xfrm>
            <a:off x="5148064" y="1700808"/>
            <a:ext cx="2736304" cy="1728192"/>
          </a:xfrm>
          <a:prstGeom prst="rect">
            <a:avLst/>
          </a:prstGeom>
          <a:ln>
            <a:noFill/>
          </a:ln>
          <a:effectLst>
            <a:softEdge rad="112500"/>
          </a:effectLst>
        </p:spPr>
      </p:pic>
      <p:pic>
        <p:nvPicPr>
          <p:cNvPr id="51204" name="Picture 4" descr="D:\фото сад\работа с детьми\IMG-20171030-WA0021.jpg"/>
          <p:cNvPicPr>
            <a:picLocks noChangeAspect="1" noChangeArrowheads="1"/>
          </p:cNvPicPr>
          <p:nvPr/>
        </p:nvPicPr>
        <p:blipFill>
          <a:blip r:embed="rId5" cstate="print"/>
          <a:srcRect/>
          <a:stretch>
            <a:fillRect/>
          </a:stretch>
        </p:blipFill>
        <p:spPr bwMode="auto">
          <a:xfrm rot="21241227">
            <a:off x="1403648" y="4149080"/>
            <a:ext cx="2832315" cy="2124236"/>
          </a:xfrm>
          <a:prstGeom prst="rect">
            <a:avLst/>
          </a:prstGeom>
          <a:ln>
            <a:noFill/>
          </a:ln>
          <a:effectLst>
            <a:softEdge rad="112500"/>
          </a:effectLst>
        </p:spPr>
      </p:pic>
      <p:sp>
        <p:nvSpPr>
          <p:cNvPr id="7" name="TextBox 6"/>
          <p:cNvSpPr txBox="1"/>
          <p:nvPr/>
        </p:nvSpPr>
        <p:spPr>
          <a:xfrm>
            <a:off x="1115616" y="1196752"/>
            <a:ext cx="6624736" cy="369332"/>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Доски для тактильных и сенсорных ощущений</a:t>
            </a:r>
            <a:endParaRPr lang="ru-RU" b="1" dirty="0">
              <a:latin typeface="Times New Roman" pitchFamily="18" charset="0"/>
              <a:cs typeface="Times New Roman" pitchFamily="18" charset="0"/>
            </a:endParaRPr>
          </a:p>
        </p:txBody>
      </p:sp>
      <p:sp>
        <p:nvSpPr>
          <p:cNvPr id="8" name="TextBox 7"/>
          <p:cNvSpPr txBox="1"/>
          <p:nvPr/>
        </p:nvSpPr>
        <p:spPr>
          <a:xfrm>
            <a:off x="1547664" y="3717032"/>
            <a:ext cx="2448272" cy="338554"/>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Умная доска«Бизиборд»</a:t>
            </a:r>
            <a:endParaRPr lang="ru-RU" sz="1600" b="1" dirty="0">
              <a:latin typeface="Times New Roman" pitchFamily="18" charset="0"/>
              <a:cs typeface="Times New Roman" pitchFamily="18" charset="0"/>
            </a:endParaRPr>
          </a:p>
        </p:txBody>
      </p:sp>
      <p:pic>
        <p:nvPicPr>
          <p:cNvPr id="51205" name="Picture 5" descr="D:\фото сад\работа с детьми\20170123_100311.jpg"/>
          <p:cNvPicPr>
            <a:picLocks noChangeAspect="1" noChangeArrowheads="1"/>
          </p:cNvPicPr>
          <p:nvPr/>
        </p:nvPicPr>
        <p:blipFill>
          <a:blip r:embed="rId6" cstate="print"/>
          <a:srcRect/>
          <a:stretch>
            <a:fillRect/>
          </a:stretch>
        </p:blipFill>
        <p:spPr bwMode="auto">
          <a:xfrm rot="379905">
            <a:off x="5148064" y="4149080"/>
            <a:ext cx="3168352" cy="2124236"/>
          </a:xfrm>
          <a:prstGeom prst="rect">
            <a:avLst/>
          </a:prstGeom>
          <a:ln>
            <a:noFill/>
          </a:ln>
          <a:effectLst>
            <a:softEdge rad="112500"/>
          </a:effectLst>
        </p:spPr>
      </p:pic>
      <p:sp>
        <p:nvSpPr>
          <p:cNvPr id="10" name="TextBox 9"/>
          <p:cNvSpPr txBox="1"/>
          <p:nvPr/>
        </p:nvSpPr>
        <p:spPr>
          <a:xfrm>
            <a:off x="5148064" y="3717032"/>
            <a:ext cx="3168352" cy="338554"/>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Ширма для театрализации</a:t>
            </a:r>
            <a:endParaRPr lang="ru-RU" sz="1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24384"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683568" y="476672"/>
            <a:ext cx="8116324" cy="584775"/>
          </a:xfrm>
          <a:prstGeom prst="rect">
            <a:avLst/>
          </a:prstGeom>
        </p:spPr>
        <p:txBody>
          <a:bodyPr wrap="none">
            <a:spAutoFit/>
          </a:bodyPr>
          <a:lstStyle/>
          <a:p>
            <a:r>
              <a:rPr lang="ru-RU" sz="3200"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Использование нетрадиционных техник рисования</a:t>
            </a:r>
            <a:r>
              <a:rPr lang="ru-RU" sz="1600"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 </a:t>
            </a:r>
            <a:endParaRPr lang="ru-RU" sz="1600" dirty="0"/>
          </a:p>
        </p:txBody>
      </p:sp>
      <p:pic>
        <p:nvPicPr>
          <p:cNvPr id="4" name="Рисунок 3" descr="20160628_100825.jpg"/>
          <p:cNvPicPr>
            <a:picLocks noChangeAspect="1"/>
          </p:cNvPicPr>
          <p:nvPr/>
        </p:nvPicPr>
        <p:blipFill>
          <a:blip r:embed="rId3" cstate="print"/>
          <a:stretch>
            <a:fillRect/>
          </a:stretch>
        </p:blipFill>
        <p:spPr>
          <a:xfrm rot="20965249">
            <a:off x="1116017" y="1416064"/>
            <a:ext cx="3347864" cy="1883174"/>
          </a:xfrm>
          <a:prstGeom prst="rect">
            <a:avLst/>
          </a:prstGeom>
          <a:ln>
            <a:noFill/>
          </a:ln>
          <a:effectLst>
            <a:softEdge rad="112500"/>
          </a:effectLst>
        </p:spPr>
      </p:pic>
      <p:pic>
        <p:nvPicPr>
          <p:cNvPr id="7" name="Рисунок 6" descr="2017-01-16-15-54-42-318.jpg"/>
          <p:cNvPicPr>
            <a:picLocks noChangeAspect="1"/>
          </p:cNvPicPr>
          <p:nvPr/>
        </p:nvPicPr>
        <p:blipFill>
          <a:blip r:embed="rId4" cstate="print"/>
          <a:stretch>
            <a:fillRect/>
          </a:stretch>
        </p:blipFill>
        <p:spPr>
          <a:xfrm rot="391290">
            <a:off x="4996061" y="3760911"/>
            <a:ext cx="3456384" cy="2592288"/>
          </a:xfrm>
          <a:prstGeom prst="rect">
            <a:avLst/>
          </a:prstGeom>
          <a:ln>
            <a:noFill/>
          </a:ln>
          <a:effectLst>
            <a:softEdge rad="112500"/>
          </a:effectLst>
        </p:spPr>
      </p:pic>
      <p:pic>
        <p:nvPicPr>
          <p:cNvPr id="9" name="Рисунок 8" descr="20170116_112451.jpg"/>
          <p:cNvPicPr>
            <a:picLocks noChangeAspect="1"/>
          </p:cNvPicPr>
          <p:nvPr/>
        </p:nvPicPr>
        <p:blipFill>
          <a:blip r:embed="rId5" cstate="print"/>
          <a:stretch>
            <a:fillRect/>
          </a:stretch>
        </p:blipFill>
        <p:spPr>
          <a:xfrm rot="21023399">
            <a:off x="1235736" y="3483293"/>
            <a:ext cx="3456384" cy="2592288"/>
          </a:xfrm>
          <a:prstGeom prst="rect">
            <a:avLst/>
          </a:prstGeom>
          <a:ln>
            <a:noFill/>
          </a:ln>
          <a:effectLst>
            <a:softEdge rad="112500"/>
          </a:effectLst>
        </p:spPr>
      </p:pic>
      <p:pic>
        <p:nvPicPr>
          <p:cNvPr id="12" name="Рисунок 11" descr="20160607_112620.jpg"/>
          <p:cNvPicPr>
            <a:picLocks noChangeAspect="1"/>
          </p:cNvPicPr>
          <p:nvPr/>
        </p:nvPicPr>
        <p:blipFill>
          <a:blip r:embed="rId6" cstate="print"/>
          <a:stretch>
            <a:fillRect/>
          </a:stretch>
        </p:blipFill>
        <p:spPr>
          <a:xfrm rot="555131">
            <a:off x="4974910" y="1389063"/>
            <a:ext cx="3444737" cy="193766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24384"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2339752" y="404664"/>
            <a:ext cx="4572000" cy="646331"/>
          </a:xfrm>
          <a:prstGeom prst="rect">
            <a:avLst/>
          </a:prstGeom>
        </p:spPr>
        <p:txBody>
          <a:bodyPr wrap="square">
            <a:spAutoFit/>
          </a:bodyPr>
          <a:lstStyle/>
          <a:p>
            <a:pPr algn="ctr"/>
            <a:r>
              <a:rPr lang="ru-RU" sz="3600"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Социальный компонент:</a:t>
            </a:r>
            <a:r>
              <a:rPr lang="ru-RU"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 </a:t>
            </a:r>
            <a:endParaRPr lang="ru-RU" dirty="0"/>
          </a:p>
        </p:txBody>
      </p:sp>
      <p:pic>
        <p:nvPicPr>
          <p:cNvPr id="53251" name="Picture 3" descr="D:\фото сад\воспит фото\IMG_20160818_171603.jpg"/>
          <p:cNvPicPr>
            <a:picLocks noChangeAspect="1" noChangeArrowheads="1"/>
          </p:cNvPicPr>
          <p:nvPr/>
        </p:nvPicPr>
        <p:blipFill>
          <a:blip r:embed="rId3" cstate="print"/>
          <a:srcRect/>
          <a:stretch>
            <a:fillRect/>
          </a:stretch>
        </p:blipFill>
        <p:spPr bwMode="auto">
          <a:xfrm rot="21132343">
            <a:off x="892081" y="1045224"/>
            <a:ext cx="2160240" cy="2160240"/>
          </a:xfrm>
          <a:prstGeom prst="rect">
            <a:avLst/>
          </a:prstGeom>
          <a:ln>
            <a:noFill/>
          </a:ln>
          <a:effectLst>
            <a:softEdge rad="112500"/>
          </a:effectLst>
        </p:spPr>
      </p:pic>
      <p:pic>
        <p:nvPicPr>
          <p:cNvPr id="53252" name="Picture 4" descr="D:\фото сад\воспит фото\IMG_20171031_170529_554.JPG"/>
          <p:cNvPicPr>
            <a:picLocks noChangeAspect="1" noChangeArrowheads="1"/>
          </p:cNvPicPr>
          <p:nvPr/>
        </p:nvPicPr>
        <p:blipFill>
          <a:blip r:embed="rId4" cstate="print"/>
          <a:srcRect/>
          <a:stretch>
            <a:fillRect/>
          </a:stretch>
        </p:blipFill>
        <p:spPr bwMode="auto">
          <a:xfrm rot="20976077">
            <a:off x="899592" y="3212976"/>
            <a:ext cx="2448272" cy="2641832"/>
          </a:xfrm>
          <a:prstGeom prst="rect">
            <a:avLst/>
          </a:prstGeom>
          <a:ln>
            <a:noFill/>
          </a:ln>
          <a:effectLst>
            <a:softEdge rad="112500"/>
          </a:effectLst>
        </p:spPr>
      </p:pic>
      <p:pic>
        <p:nvPicPr>
          <p:cNvPr id="53253" name="Picture 5" descr="C:\Users\1\Desktop\Новая папка\IMG-20180106-WA0039.jpg"/>
          <p:cNvPicPr>
            <a:picLocks noChangeAspect="1" noChangeArrowheads="1"/>
          </p:cNvPicPr>
          <p:nvPr/>
        </p:nvPicPr>
        <p:blipFill>
          <a:blip r:embed="rId5" cstate="print"/>
          <a:srcRect/>
          <a:stretch>
            <a:fillRect/>
          </a:stretch>
        </p:blipFill>
        <p:spPr bwMode="auto">
          <a:xfrm>
            <a:off x="6084168" y="1268760"/>
            <a:ext cx="2664296" cy="4906905"/>
          </a:xfrm>
          <a:prstGeom prst="rect">
            <a:avLst/>
          </a:prstGeom>
          <a:ln>
            <a:noFill/>
          </a:ln>
          <a:effectLst>
            <a:softEdge rad="112500"/>
          </a:effectLst>
        </p:spPr>
      </p:pic>
      <p:pic>
        <p:nvPicPr>
          <p:cNvPr id="53255" name="Picture 7" descr="C:\Users\1\Desktop\Новая папка\IMG-20171227-WA0023.jpg"/>
          <p:cNvPicPr>
            <a:picLocks noChangeAspect="1" noChangeArrowheads="1"/>
          </p:cNvPicPr>
          <p:nvPr/>
        </p:nvPicPr>
        <p:blipFill>
          <a:blip r:embed="rId6" cstate="print"/>
          <a:srcRect/>
          <a:stretch>
            <a:fillRect/>
          </a:stretch>
        </p:blipFill>
        <p:spPr bwMode="auto">
          <a:xfrm rot="447833">
            <a:off x="3419872" y="1340768"/>
            <a:ext cx="2534722" cy="3170631"/>
          </a:xfrm>
          <a:prstGeom prst="rect">
            <a:avLst/>
          </a:prstGeom>
          <a:ln>
            <a:noFill/>
          </a:ln>
          <a:effectLst>
            <a:softEdge rad="112500"/>
          </a:effectLst>
        </p:spPr>
      </p:pic>
      <p:pic>
        <p:nvPicPr>
          <p:cNvPr id="53256" name="Picture 8" descr="D:\фото сад\поделки\IMG-20161224-WA0027.jpg"/>
          <p:cNvPicPr>
            <a:picLocks noChangeAspect="1" noChangeArrowheads="1"/>
          </p:cNvPicPr>
          <p:nvPr/>
        </p:nvPicPr>
        <p:blipFill>
          <a:blip r:embed="rId7" cstate="print"/>
          <a:srcRect/>
          <a:stretch>
            <a:fillRect/>
          </a:stretch>
        </p:blipFill>
        <p:spPr bwMode="auto">
          <a:xfrm rot="10589023" flipV="1">
            <a:off x="3834916" y="4477610"/>
            <a:ext cx="1376945" cy="183592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12192"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2286000" y="476672"/>
            <a:ext cx="4572000" cy="646331"/>
          </a:xfrm>
          <a:prstGeom prst="rect">
            <a:avLst/>
          </a:prstGeom>
        </p:spPr>
        <p:txBody>
          <a:bodyPr wrap="square">
            <a:spAutoFit/>
          </a:bodyPr>
          <a:lstStyle/>
          <a:p>
            <a:pPr algn="ctr"/>
            <a:r>
              <a:rPr lang="ru-RU" sz="3600"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Отзывы о педагоге:</a:t>
            </a:r>
            <a:r>
              <a:rPr lang="ru-RU"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 </a:t>
            </a:r>
            <a:endParaRPr lang="ru-RU" dirty="0"/>
          </a:p>
        </p:txBody>
      </p:sp>
      <p:pic>
        <p:nvPicPr>
          <p:cNvPr id="4" name="Рисунок 3" descr="суб4.jpeg"/>
          <p:cNvPicPr>
            <a:picLocks noChangeAspect="1"/>
          </p:cNvPicPr>
          <p:nvPr/>
        </p:nvPicPr>
        <p:blipFill>
          <a:blip r:embed="rId3" cstate="print"/>
          <a:stretch>
            <a:fillRect/>
          </a:stretch>
        </p:blipFill>
        <p:spPr>
          <a:xfrm>
            <a:off x="3419872" y="2780928"/>
            <a:ext cx="2592288" cy="3564142"/>
          </a:xfrm>
          <a:prstGeom prst="rect">
            <a:avLst/>
          </a:prstGeom>
          <a:ln>
            <a:noFill/>
          </a:ln>
          <a:effectLst>
            <a:softEdge rad="112500"/>
          </a:effectLst>
        </p:spPr>
      </p:pic>
      <p:pic>
        <p:nvPicPr>
          <p:cNvPr id="5" name="Рисунок 4" descr="суб3.jpeg"/>
          <p:cNvPicPr>
            <a:picLocks noChangeAspect="1"/>
          </p:cNvPicPr>
          <p:nvPr/>
        </p:nvPicPr>
        <p:blipFill>
          <a:blip r:embed="rId4" cstate="print"/>
          <a:stretch>
            <a:fillRect/>
          </a:stretch>
        </p:blipFill>
        <p:spPr>
          <a:xfrm>
            <a:off x="6012160" y="1052736"/>
            <a:ext cx="2808312" cy="3861154"/>
          </a:xfrm>
          <a:prstGeom prst="rect">
            <a:avLst/>
          </a:prstGeom>
          <a:ln>
            <a:noFill/>
          </a:ln>
          <a:effectLst>
            <a:softEdge rad="112500"/>
          </a:effectLst>
        </p:spPr>
      </p:pic>
      <p:pic>
        <p:nvPicPr>
          <p:cNvPr id="6" name="Рисунок 5" descr="суб2.jpeg"/>
          <p:cNvPicPr>
            <a:picLocks noChangeAspect="1"/>
          </p:cNvPicPr>
          <p:nvPr/>
        </p:nvPicPr>
        <p:blipFill>
          <a:blip r:embed="rId5" cstate="print"/>
          <a:stretch>
            <a:fillRect/>
          </a:stretch>
        </p:blipFill>
        <p:spPr>
          <a:xfrm>
            <a:off x="611560" y="1052736"/>
            <a:ext cx="2880320" cy="396015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12192"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611560" y="332656"/>
            <a:ext cx="8136904" cy="646331"/>
          </a:xfrm>
          <a:prstGeom prst="rect">
            <a:avLst/>
          </a:prstGeom>
        </p:spPr>
        <p:txBody>
          <a:bodyPr wrap="square">
            <a:spAutoFit/>
          </a:bodyPr>
          <a:lstStyle/>
          <a:p>
            <a:pPr algn="ctr"/>
            <a:r>
              <a:rPr lang="ru-RU" sz="3600"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Общественная деятельность</a:t>
            </a:r>
            <a:r>
              <a:rPr lang="ru-RU"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 </a:t>
            </a:r>
            <a:endParaRPr lang="ru-RU" dirty="0"/>
          </a:p>
        </p:txBody>
      </p:sp>
      <p:sp>
        <p:nvSpPr>
          <p:cNvPr id="4" name="TextBox 3"/>
          <p:cNvSpPr txBox="1"/>
          <p:nvPr/>
        </p:nvSpPr>
        <p:spPr>
          <a:xfrm>
            <a:off x="611560" y="836712"/>
            <a:ext cx="7776864" cy="1323439"/>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Общественная деятельность реализуется: </a:t>
            </a:r>
          </a:p>
          <a:p>
            <a:pPr>
              <a:buFont typeface="Wingdings" pitchFamily="2" charset="2"/>
              <a:buChar char="Ø"/>
            </a:pPr>
            <a:r>
              <a:rPr lang="ru-RU" sz="1600" b="1" dirty="0" smtClean="0">
                <a:latin typeface="Times New Roman" pitchFamily="18" charset="0"/>
                <a:cs typeface="Times New Roman" pitchFamily="18" charset="0"/>
              </a:rPr>
              <a:t> в участии педагогических советах;</a:t>
            </a:r>
          </a:p>
          <a:p>
            <a:pPr>
              <a:buFont typeface="Wingdings" pitchFamily="2" charset="2"/>
              <a:buChar char="Ø"/>
            </a:pPr>
            <a:r>
              <a:rPr lang="ru-RU" sz="1600" b="1" dirty="0" smtClean="0">
                <a:latin typeface="Times New Roman" pitchFamily="18" charset="0"/>
                <a:cs typeface="Times New Roman" pitchFamily="18" charset="0"/>
              </a:rPr>
              <a:t> в участии на семинарах;</a:t>
            </a:r>
          </a:p>
          <a:p>
            <a:pPr>
              <a:buFont typeface="Wingdings" pitchFamily="2" charset="2"/>
              <a:buChar char="Ø"/>
            </a:pPr>
            <a:r>
              <a:rPr lang="ru-RU" sz="1600" b="1" dirty="0" smtClean="0">
                <a:latin typeface="Times New Roman" pitchFamily="18" charset="0"/>
                <a:cs typeface="Times New Roman" pitchFamily="18" charset="0"/>
              </a:rPr>
              <a:t> в участии в конкурсах;</a:t>
            </a:r>
          </a:p>
          <a:p>
            <a:pPr>
              <a:buFont typeface="Wingdings" pitchFamily="2" charset="2"/>
              <a:buChar char="Ø"/>
            </a:pPr>
            <a:r>
              <a:rPr lang="ru-RU" sz="1600" b="1" dirty="0" smtClean="0">
                <a:latin typeface="Times New Roman" pitchFamily="18" charset="0"/>
                <a:cs typeface="Times New Roman" pitchFamily="18" charset="0"/>
              </a:rPr>
              <a:t> в организации экскурсий.</a:t>
            </a:r>
            <a:endParaRPr lang="ru-RU" sz="1600" b="1" dirty="0">
              <a:latin typeface="Times New Roman" pitchFamily="18" charset="0"/>
              <a:cs typeface="Times New Roman" pitchFamily="18" charset="0"/>
            </a:endParaRPr>
          </a:p>
        </p:txBody>
      </p:sp>
      <p:pic>
        <p:nvPicPr>
          <p:cNvPr id="52227" name="Picture 3" descr="D:\фото сад\воспит фото\IMG-20160517-WA0035.jpg"/>
          <p:cNvPicPr>
            <a:picLocks noChangeAspect="1" noChangeArrowheads="1"/>
          </p:cNvPicPr>
          <p:nvPr/>
        </p:nvPicPr>
        <p:blipFill>
          <a:blip r:embed="rId3" cstate="print"/>
          <a:srcRect/>
          <a:stretch>
            <a:fillRect/>
          </a:stretch>
        </p:blipFill>
        <p:spPr bwMode="auto">
          <a:xfrm>
            <a:off x="5796136" y="1124744"/>
            <a:ext cx="2783632" cy="2087724"/>
          </a:xfrm>
          <a:prstGeom prst="rect">
            <a:avLst/>
          </a:prstGeom>
          <a:ln>
            <a:noFill/>
          </a:ln>
          <a:effectLst>
            <a:softEdge rad="112500"/>
          </a:effectLst>
        </p:spPr>
      </p:pic>
      <p:pic>
        <p:nvPicPr>
          <p:cNvPr id="52229" name="Picture 5" descr="D:\мероприятия\1111 дух-нрав воспитание\фото дух-нрав\00000.jpg"/>
          <p:cNvPicPr>
            <a:picLocks noChangeAspect="1" noChangeArrowheads="1"/>
          </p:cNvPicPr>
          <p:nvPr/>
        </p:nvPicPr>
        <p:blipFill>
          <a:blip r:embed="rId4" cstate="print"/>
          <a:srcRect/>
          <a:stretch>
            <a:fillRect/>
          </a:stretch>
        </p:blipFill>
        <p:spPr bwMode="auto">
          <a:xfrm>
            <a:off x="6372200" y="3501008"/>
            <a:ext cx="2247714" cy="2996952"/>
          </a:xfrm>
          <a:prstGeom prst="rect">
            <a:avLst/>
          </a:prstGeom>
          <a:ln>
            <a:noFill/>
          </a:ln>
          <a:effectLst>
            <a:softEdge rad="112500"/>
          </a:effectLst>
        </p:spPr>
      </p:pic>
      <p:pic>
        <p:nvPicPr>
          <p:cNvPr id="52230" name="Picture 6" descr="C:\Users\1\Desktop\КЛИП\1   СЛАЙДЫ\IMG_20180119_203917_594.JPG"/>
          <p:cNvPicPr>
            <a:picLocks noChangeAspect="1" noChangeArrowheads="1"/>
          </p:cNvPicPr>
          <p:nvPr/>
        </p:nvPicPr>
        <p:blipFill>
          <a:blip r:embed="rId5" cstate="print"/>
          <a:srcRect/>
          <a:stretch>
            <a:fillRect/>
          </a:stretch>
        </p:blipFill>
        <p:spPr bwMode="auto">
          <a:xfrm>
            <a:off x="827584" y="2204864"/>
            <a:ext cx="2376264" cy="2085293"/>
          </a:xfrm>
          <a:prstGeom prst="rect">
            <a:avLst/>
          </a:prstGeom>
          <a:ln>
            <a:noFill/>
          </a:ln>
          <a:effectLst>
            <a:softEdge rad="112500"/>
          </a:effectLst>
        </p:spPr>
      </p:pic>
      <p:pic>
        <p:nvPicPr>
          <p:cNvPr id="52231" name="Picture 7" descr="C:\Users\1\Desktop\КЛИП\1   СЛАЙДЫ\IMG_20180119_203851_082.JPG"/>
          <p:cNvPicPr>
            <a:picLocks noChangeAspect="1" noChangeArrowheads="1"/>
          </p:cNvPicPr>
          <p:nvPr/>
        </p:nvPicPr>
        <p:blipFill>
          <a:blip r:embed="rId6" cstate="print"/>
          <a:srcRect/>
          <a:stretch>
            <a:fillRect/>
          </a:stretch>
        </p:blipFill>
        <p:spPr bwMode="auto">
          <a:xfrm>
            <a:off x="755576" y="4293096"/>
            <a:ext cx="1931326" cy="1584176"/>
          </a:xfrm>
          <a:prstGeom prst="rect">
            <a:avLst/>
          </a:prstGeom>
          <a:ln>
            <a:noFill/>
          </a:ln>
          <a:effectLst>
            <a:softEdge rad="112500"/>
          </a:effectLst>
        </p:spPr>
      </p:pic>
      <p:pic>
        <p:nvPicPr>
          <p:cNvPr id="52232" name="Picture 8" descr="C:\Users\1\Desktop\КЛИП\1   СЛАЙДЫ\IMG_20170408_111151_388.jpg"/>
          <p:cNvPicPr>
            <a:picLocks noChangeAspect="1" noChangeArrowheads="1"/>
          </p:cNvPicPr>
          <p:nvPr/>
        </p:nvPicPr>
        <p:blipFill>
          <a:blip r:embed="rId7" cstate="print"/>
          <a:srcRect/>
          <a:stretch>
            <a:fillRect/>
          </a:stretch>
        </p:blipFill>
        <p:spPr bwMode="auto">
          <a:xfrm>
            <a:off x="3563888" y="1988840"/>
            <a:ext cx="1944216" cy="1944216"/>
          </a:xfrm>
          <a:prstGeom prst="rect">
            <a:avLst/>
          </a:prstGeom>
          <a:ln>
            <a:noFill/>
          </a:ln>
          <a:effectLst>
            <a:softEdge rad="112500"/>
          </a:effectLst>
        </p:spPr>
      </p:pic>
      <p:pic>
        <p:nvPicPr>
          <p:cNvPr id="12" name="Picture 2" descr="C:\Users\1\Desktop\КЛИП\1   СЛАЙДЫ\IMG-20170606-WA0017.jpg"/>
          <p:cNvPicPr>
            <a:picLocks noChangeAspect="1" noChangeArrowheads="1"/>
          </p:cNvPicPr>
          <p:nvPr/>
        </p:nvPicPr>
        <p:blipFill>
          <a:blip r:embed="rId8" cstate="print"/>
          <a:srcRect/>
          <a:stretch>
            <a:fillRect/>
          </a:stretch>
        </p:blipFill>
        <p:spPr bwMode="auto">
          <a:xfrm>
            <a:off x="2627784" y="4653136"/>
            <a:ext cx="2088232" cy="1566174"/>
          </a:xfrm>
          <a:prstGeom prst="rect">
            <a:avLst/>
          </a:prstGeom>
          <a:ln>
            <a:noFill/>
          </a:ln>
          <a:effectLst>
            <a:softEdge rad="112500"/>
          </a:effectLst>
        </p:spPr>
      </p:pic>
      <p:pic>
        <p:nvPicPr>
          <p:cNvPr id="52233" name="Picture 9" descr="C:\Users\1\Desktop\КЛИП\1   СЛАЙДЫ\20170119_092721.jpg"/>
          <p:cNvPicPr>
            <a:picLocks noChangeAspect="1" noChangeArrowheads="1"/>
          </p:cNvPicPr>
          <p:nvPr/>
        </p:nvPicPr>
        <p:blipFill>
          <a:blip r:embed="rId9" cstate="print"/>
          <a:srcRect/>
          <a:stretch>
            <a:fillRect/>
          </a:stretch>
        </p:blipFill>
        <p:spPr bwMode="auto">
          <a:xfrm>
            <a:off x="4788024" y="4005064"/>
            <a:ext cx="1548172" cy="206422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12192"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2195736" y="404664"/>
            <a:ext cx="4572000" cy="646331"/>
          </a:xfrm>
          <a:prstGeom prst="rect">
            <a:avLst/>
          </a:prstGeom>
        </p:spPr>
        <p:txBody>
          <a:bodyPr wrap="square">
            <a:spAutoFit/>
          </a:bodyPr>
          <a:lstStyle/>
          <a:p>
            <a:pPr algn="ctr"/>
            <a:r>
              <a:rPr lang="ru-RU" sz="3600"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Творческий отчет:</a:t>
            </a:r>
            <a:r>
              <a:rPr lang="ru-RU"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 </a:t>
            </a:r>
            <a:endParaRPr lang="ru-RU" dirty="0"/>
          </a:p>
        </p:txBody>
      </p:sp>
      <p:sp>
        <p:nvSpPr>
          <p:cNvPr id="10250" name="Rectangle 10"/>
          <p:cNvSpPr>
            <a:spLocks noChangeArrowheads="1"/>
          </p:cNvSpPr>
          <p:nvPr/>
        </p:nvSpPr>
        <p:spPr bwMode="auto">
          <a:xfrm>
            <a:off x="971600" y="1270598"/>
            <a:ext cx="741682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tab pos="450850" algn="l"/>
              </a:tabLst>
            </a:pPr>
            <a:r>
              <a:rPr lang="ru-RU" sz="1600" dirty="0" smtClean="0">
                <a:latin typeface="Times New Roman" pitchFamily="18" charset="0"/>
                <a:cs typeface="Times New Roman" pitchFamily="18" charset="0"/>
              </a:rPr>
              <a:t>В 2015 году я начала свою  профессиональную деятельность в детском саду №1 «Радуга» с большим энтузиазмом и желанием. Я еще молодой специалист, но благодаря этой работе я тоже учусь, развиваюсь и вот уже третий год познаю тонкости  интересной, востребованной, социально значимой, но в тоже время очень сложной профессии.</a:t>
            </a:r>
          </a:p>
          <a:p>
            <a:pPr lvl="0" indent="449263" algn="just" eaLnBrk="0" fontAlgn="base" hangingPunct="0">
              <a:spcBef>
                <a:spcPct val="0"/>
              </a:spcBef>
              <a:spcAft>
                <a:spcPct val="0"/>
              </a:spcAft>
              <a:tabLst>
                <a:tab pos="450850" algn="l"/>
              </a:tabLst>
            </a:pPr>
            <a:r>
              <a:rPr lang="ru-RU" sz="1600" dirty="0" smtClean="0">
                <a:latin typeface="Times New Roman" pitchFamily="18" charset="0"/>
                <a:cs typeface="Times New Roman" pitchFamily="18" charset="0"/>
              </a:rPr>
              <a:t>Мое педагогическое кредо можно выразить словами «Понять и прочувствовать детский мир, подобрать ключик к каждому ребенку, чтобы раскрыть его индивидуальность». </a:t>
            </a:r>
          </a:p>
          <a:p>
            <a:pPr lvl="0" indent="449263" algn="just" eaLnBrk="0" fontAlgn="base" hangingPunct="0">
              <a:spcBef>
                <a:spcPct val="0"/>
              </a:spcBef>
              <a:spcAft>
                <a:spcPct val="0"/>
              </a:spcAft>
              <a:tabLst>
                <a:tab pos="450850" algn="l"/>
              </a:tabLst>
            </a:pPr>
            <a:r>
              <a:rPr lang="ru-RU" sz="1600" dirty="0" smtClean="0">
                <a:latin typeface="Times New Roman" pitchFamily="18" charset="0"/>
                <a:cs typeface="Times New Roman" pitchFamily="18" charset="0"/>
              </a:rPr>
              <a:t>Невозможно работать психологом только несколько часов в день, забывая об этом, выходя из стен школы, поскольку психология сопровождает нас в каждый момент нашей жизни. </a:t>
            </a:r>
          </a:p>
          <a:p>
            <a:pPr marL="0" marR="0" lvl="0" indent="449263" algn="just" defTabSz="914400" rtl="0" eaLnBrk="0" fontAlgn="base" latinLnBrk="0" hangingPunct="0">
              <a:lnSpc>
                <a:spcPct val="100000"/>
              </a:lnSpc>
              <a:spcBef>
                <a:spcPct val="0"/>
              </a:spcBef>
              <a:spcAft>
                <a:spcPct val="0"/>
              </a:spcAft>
              <a:buClrTx/>
              <a:buSzTx/>
              <a:buFontTx/>
              <a:buNone/>
              <a:tabLst>
                <a:tab pos="450850" algn="l"/>
              </a:tabLst>
            </a:pPr>
            <a:r>
              <a:rPr lang="ru-RU" sz="1600" dirty="0" smtClean="0">
                <a:latin typeface="Times New Roman" pitchFamily="18" charset="0"/>
                <a:cs typeface="Times New Roman" pitchFamily="18" charset="0"/>
              </a:rPr>
              <a:t>	В практической работе стараюсь создать социально – психологические условия для развития личности воспитанников ДОУ, их успешного обучения и социализации  на основе выстраивания индивидуальной образовательной траектории развития,  психолого-педагогической поддержки всех участников образовательного процесса в системе ФГОС.</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0"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41" name="Rectangle 1"/>
          <p:cNvSpPr>
            <a:spLocks noChangeArrowheads="1"/>
          </p:cNvSpPr>
          <p:nvPr/>
        </p:nvSpPr>
        <p:spPr bwMode="auto">
          <a:xfrm>
            <a:off x="0" y="3297421"/>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3399"/>
                </a:solidFill>
                <a:effectLst/>
                <a:latin typeface="Arial" pitchFamily="34" charset="0"/>
                <a:ea typeface="Times New Roman" pitchFamily="18" charset="0"/>
                <a:cs typeface="Arial" pitchFamily="34" charset="0"/>
              </a:rPr>
              <a:t>С кем работает педагог- психолог ДОУ</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2" name="Rectangle 2"/>
          <p:cNvSpPr>
            <a:spLocks noChangeArrowheads="1"/>
          </p:cNvSpPr>
          <p:nvPr/>
        </p:nvSpPr>
        <p:spPr bwMode="auto">
          <a:xfrm>
            <a:off x="3491880" y="3861048"/>
            <a:ext cx="2352228" cy="792088"/>
          </a:xfrm>
          <a:prstGeom prst="rect">
            <a:avLst/>
          </a:prstGeom>
          <a:solidFill>
            <a:srgbClr val="00CCFF"/>
          </a:solidFill>
          <a:ln w="38100" cmpd="dbl">
            <a:solidFill>
              <a:srgbClr val="000000"/>
            </a:solidFill>
            <a:miter lim="800000"/>
            <a:headEnd/>
            <a:tailEnd/>
          </a:ln>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cs typeface="Arial" pitchFamily="34" charset="0"/>
              </a:rPr>
              <a:t>ПЕДАГОГ-ПСИХОЛОГ</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3" name="Line 3"/>
          <p:cNvSpPr>
            <a:spLocks noChangeShapeType="1"/>
          </p:cNvSpPr>
          <p:nvPr/>
        </p:nvSpPr>
        <p:spPr bwMode="auto">
          <a:xfrm flipH="1">
            <a:off x="2411760" y="4221088"/>
            <a:ext cx="1035050" cy="0"/>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ru-RU"/>
          </a:p>
        </p:txBody>
      </p:sp>
      <p:sp>
        <p:nvSpPr>
          <p:cNvPr id="10244" name="Line 4"/>
          <p:cNvSpPr>
            <a:spLocks noChangeShapeType="1"/>
          </p:cNvSpPr>
          <p:nvPr/>
        </p:nvSpPr>
        <p:spPr bwMode="auto">
          <a:xfrm>
            <a:off x="5940152" y="4221088"/>
            <a:ext cx="739775" cy="0"/>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ru-RU"/>
          </a:p>
        </p:txBody>
      </p:sp>
      <p:sp>
        <p:nvSpPr>
          <p:cNvPr id="10245" name="Line 5"/>
          <p:cNvSpPr>
            <a:spLocks noChangeShapeType="1"/>
          </p:cNvSpPr>
          <p:nvPr/>
        </p:nvSpPr>
        <p:spPr bwMode="auto">
          <a:xfrm flipH="1">
            <a:off x="3491880" y="4581128"/>
            <a:ext cx="216024" cy="648072"/>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ru-RU"/>
          </a:p>
        </p:txBody>
      </p:sp>
      <p:sp>
        <p:nvSpPr>
          <p:cNvPr id="10246" name="Line 6"/>
          <p:cNvSpPr>
            <a:spLocks noChangeShapeType="1"/>
          </p:cNvSpPr>
          <p:nvPr/>
        </p:nvSpPr>
        <p:spPr bwMode="auto">
          <a:xfrm>
            <a:off x="5364088" y="4581128"/>
            <a:ext cx="228600" cy="698500"/>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ru-RU"/>
          </a:p>
        </p:txBody>
      </p:sp>
      <p:sp>
        <p:nvSpPr>
          <p:cNvPr id="10247" name="Rectangle 7"/>
          <p:cNvSpPr>
            <a:spLocks noChangeArrowheads="1"/>
          </p:cNvSpPr>
          <p:nvPr/>
        </p:nvSpPr>
        <p:spPr bwMode="auto">
          <a:xfrm>
            <a:off x="827584" y="3861048"/>
            <a:ext cx="1481138" cy="725487"/>
          </a:xfrm>
          <a:prstGeom prst="rect">
            <a:avLst/>
          </a:prstGeom>
          <a:solidFill>
            <a:srgbClr val="00E4A8"/>
          </a:solidFill>
          <a:ln w="9525">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smtClean="0">
                <a:ln>
                  <a:noFill/>
                </a:ln>
                <a:solidFill>
                  <a:srgbClr val="000000"/>
                </a:solidFill>
                <a:effectLst/>
                <a:latin typeface="Calibri" pitchFamily="34" charset="0"/>
                <a:cs typeface="Arial" pitchFamily="34" charset="0"/>
              </a:rPr>
              <a:t>ШКОЛА</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248" name="Rectangle 8"/>
          <p:cNvSpPr>
            <a:spLocks noChangeArrowheads="1"/>
          </p:cNvSpPr>
          <p:nvPr/>
        </p:nvSpPr>
        <p:spPr bwMode="auto">
          <a:xfrm>
            <a:off x="6804248" y="3861048"/>
            <a:ext cx="1440160" cy="720080"/>
          </a:xfrm>
          <a:prstGeom prst="rect">
            <a:avLst/>
          </a:prstGeom>
          <a:solidFill>
            <a:srgbClr val="3366FF"/>
          </a:solidFill>
          <a:ln w="9525">
            <a:solidFill>
              <a:srgbClr val="000000"/>
            </a:solidFill>
            <a:miter lim="800000"/>
            <a:headEnd/>
            <a:tailEnd/>
          </a:ln>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cs typeface="Arial" pitchFamily="34" charset="0"/>
              </a:rPr>
              <a:t>ПЕДАГОГИ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9" name="Rectangle 9"/>
          <p:cNvSpPr>
            <a:spLocks noChangeArrowheads="1"/>
          </p:cNvSpPr>
          <p:nvPr/>
        </p:nvSpPr>
        <p:spPr bwMode="auto">
          <a:xfrm rot="10800000" flipV="1">
            <a:off x="2123728" y="5373216"/>
            <a:ext cx="1782763" cy="648072"/>
          </a:xfrm>
          <a:prstGeom prst="rect">
            <a:avLst/>
          </a:prstGeom>
          <a:solidFill>
            <a:srgbClr val="FF99CC"/>
          </a:solidFill>
          <a:ln w="9525">
            <a:solidFill>
              <a:srgbClr val="000000"/>
            </a:solidFill>
            <a:miter lim="800000"/>
            <a:headEnd/>
            <a:tailEnd/>
          </a:ln>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cs typeface="Arial" pitchFamily="34" charset="0"/>
              </a:rPr>
              <a:t>ВОСПИТАННИКИ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50" name="Rectangle 10"/>
          <p:cNvSpPr>
            <a:spLocks noChangeArrowheads="1"/>
          </p:cNvSpPr>
          <p:nvPr/>
        </p:nvSpPr>
        <p:spPr bwMode="auto">
          <a:xfrm>
            <a:off x="5148064" y="5373216"/>
            <a:ext cx="1440160" cy="648072"/>
          </a:xfrm>
          <a:prstGeom prst="rect">
            <a:avLst/>
          </a:prstGeom>
          <a:solidFill>
            <a:srgbClr val="FF0000"/>
          </a:solidFill>
          <a:ln w="9525">
            <a:solidFill>
              <a:srgbClr val="000000"/>
            </a:solidFill>
            <a:miter lim="800000"/>
            <a:headEnd/>
            <a:tailEnd/>
          </a:ln>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cs typeface="Arial" pitchFamily="34" charset="0"/>
              </a:rPr>
              <a:t>РОДИТЕЛИ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Прямоугольник 12"/>
          <p:cNvSpPr/>
          <p:nvPr/>
        </p:nvSpPr>
        <p:spPr>
          <a:xfrm>
            <a:off x="827584" y="474345"/>
            <a:ext cx="7416824" cy="2800767"/>
          </a:xfrm>
          <a:prstGeom prst="rect">
            <a:avLst/>
          </a:prstGeom>
        </p:spPr>
        <p:txBody>
          <a:bodyPr wrap="square">
            <a:spAutoFit/>
          </a:bodyPr>
          <a:lstStyle/>
          <a:p>
            <a:pPr lvl="0" algn="just" fontAlgn="base">
              <a:spcBef>
                <a:spcPct val="0"/>
              </a:spcBef>
              <a:spcAft>
                <a:spcPct val="0"/>
              </a:spcAft>
              <a:tabLst>
                <a:tab pos="409575" algn="l"/>
                <a:tab pos="450850" algn="l"/>
              </a:tabLst>
            </a:pPr>
            <a:r>
              <a:rPr lang="ru-RU" sz="1600" dirty="0" smtClean="0">
                <a:latin typeface="Times New Roman" pitchFamily="18" charset="0"/>
                <a:cs typeface="Times New Roman" pitchFamily="18" charset="0"/>
              </a:rPr>
              <a:t>          Для достижения этой цели были выделены следующие задачи:</a:t>
            </a:r>
          </a:p>
          <a:p>
            <a:pPr lvl="0" algn="just" eaLnBrk="0" fontAlgn="base" hangingPunct="0">
              <a:spcBef>
                <a:spcPct val="0"/>
              </a:spcBef>
              <a:spcAft>
                <a:spcPct val="0"/>
              </a:spcAft>
              <a:buFontTx/>
              <a:buChar char="•"/>
              <a:tabLst>
                <a:tab pos="409575" algn="l"/>
                <a:tab pos="450850" algn="l"/>
              </a:tabLst>
            </a:pPr>
            <a:r>
              <a:rPr lang="ru-RU" sz="1600" dirty="0" smtClean="0">
                <a:latin typeface="Times New Roman" pitchFamily="18" charset="0"/>
                <a:cs typeface="Times New Roman" pitchFamily="18" charset="0"/>
              </a:rPr>
              <a:t>  Содействовать полноценному личностному и интеллектуальному развитию обучающихся на каждом возрастном этапе; поддержка и содействие в решении психолого-педагогических проблем;</a:t>
            </a:r>
          </a:p>
          <a:p>
            <a:pPr lvl="0" algn="just" eaLnBrk="0" fontAlgn="base" hangingPunct="0">
              <a:spcBef>
                <a:spcPct val="0"/>
              </a:spcBef>
              <a:spcAft>
                <a:spcPct val="0"/>
              </a:spcAft>
              <a:buFontTx/>
              <a:buChar char="•"/>
              <a:tabLst>
                <a:tab pos="409575" algn="l"/>
                <a:tab pos="450850" algn="l"/>
              </a:tabLst>
            </a:pPr>
            <a:r>
              <a:rPr lang="ru-RU" sz="1600" dirty="0" smtClean="0">
                <a:latin typeface="Times New Roman" pitchFamily="18" charset="0"/>
                <a:cs typeface="Times New Roman" pitchFamily="18" charset="0"/>
              </a:rPr>
              <a:t>  Проводить диагностику возможностей  и способностей с целью раннего выявления и предупреждения проблем обучения и развития;</a:t>
            </a:r>
          </a:p>
          <a:p>
            <a:pPr lvl="0" algn="just" eaLnBrk="0" fontAlgn="base" hangingPunct="0">
              <a:spcBef>
                <a:spcPct val="0"/>
              </a:spcBef>
              <a:spcAft>
                <a:spcPct val="0"/>
              </a:spcAft>
              <a:buFontTx/>
              <a:buChar char="•"/>
              <a:tabLst>
                <a:tab pos="409575" algn="l"/>
                <a:tab pos="450850" algn="l"/>
              </a:tabLst>
            </a:pPr>
            <a:r>
              <a:rPr lang="ru-RU" sz="1600" dirty="0" smtClean="0">
                <a:latin typeface="Times New Roman" pitchFamily="18" charset="0"/>
                <a:cs typeface="Times New Roman" pitchFamily="18" charset="0"/>
              </a:rPr>
              <a:t>  Способствовать развитию психолого-педагогической компетентности всех участников образовательного процесса: обучающихся, педагогов, родителей;</a:t>
            </a:r>
          </a:p>
          <a:p>
            <a:pPr lvl="0" algn="just" eaLnBrk="0" fontAlgn="base" hangingPunct="0">
              <a:spcBef>
                <a:spcPct val="0"/>
              </a:spcBef>
              <a:spcAft>
                <a:spcPct val="0"/>
              </a:spcAft>
              <a:buFontTx/>
              <a:buChar char="•"/>
              <a:tabLst>
                <a:tab pos="409575" algn="l"/>
                <a:tab pos="450850" algn="l"/>
              </a:tabLst>
            </a:pPr>
            <a:r>
              <a:rPr lang="ru-RU" sz="1600" dirty="0" smtClean="0">
                <a:latin typeface="Times New Roman" pitchFamily="18" charset="0"/>
                <a:cs typeface="Times New Roman" pitchFamily="18" charset="0"/>
              </a:rPr>
              <a:t>  Содействовать укреплению взаимопонимания и взаимодействия между всеми субъектами образовательного процесса; проводить консультативно-просветительскую работу среди обучающихся, педагогов, родителей.</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24384" y="-27384"/>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122" name="Rectangle 2"/>
          <p:cNvSpPr>
            <a:spLocks noChangeArrowheads="1"/>
          </p:cNvSpPr>
          <p:nvPr/>
        </p:nvSpPr>
        <p:spPr bwMode="auto">
          <a:xfrm>
            <a:off x="899592" y="138698"/>
            <a:ext cx="7920880" cy="61555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l" defTabSz="914400" rtl="0" eaLnBrk="1" fontAlgn="base" latinLnBrk="0" hangingPunct="1">
              <a:lnSpc>
                <a:spcPct val="100000"/>
              </a:lnSpc>
              <a:spcBef>
                <a:spcPct val="0"/>
              </a:spcBef>
              <a:spcAft>
                <a:spcPct val="0"/>
              </a:spcAft>
              <a:buClrTx/>
              <a:buSzTx/>
              <a:buFontTx/>
              <a:buNone/>
              <a:tabLst>
                <a:tab pos="342900" algn="l"/>
                <a:tab pos="4000500" algn="l"/>
              </a:tabLst>
            </a:pPr>
            <a:r>
              <a:rPr kumimoji="0" lang="ru-RU"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tab pos="342900" algn="l"/>
                <a:tab pos="4000500" algn="l"/>
              </a:tabLst>
            </a:pPr>
            <a:r>
              <a:rPr lang="ru-RU" sz="1600" dirty="0" smtClean="0">
                <a:latin typeface="Times New Roman" pitchFamily="18" charset="0"/>
                <a:cs typeface="Times New Roman" pitchFamily="18" charset="0"/>
              </a:rPr>
              <a:t>Внедрение  новых образовательных стандартов внесли дополнительное направление в работе это психолого-педагогическое сопровождение участников образовательного процесса в условиях реализации ФГОС. Психологического сопровождения включает в себя традиционные направления деятельности: психодиагностику, коррекционно – развиваюшую работу, просвещение и профилактику и консультирование. </a:t>
            </a:r>
          </a:p>
          <a:p>
            <a:pPr marL="0" marR="0" lvl="0" indent="269875" algn="l" defTabSz="914400" rtl="0" eaLnBrk="0" fontAlgn="base" latinLnBrk="0" hangingPunct="0">
              <a:lnSpc>
                <a:spcPct val="100000"/>
              </a:lnSpc>
              <a:spcBef>
                <a:spcPct val="0"/>
              </a:spcBef>
              <a:spcAft>
                <a:spcPct val="0"/>
              </a:spcAft>
              <a:buClrTx/>
              <a:buSzTx/>
              <a:buFontTx/>
              <a:buNone/>
              <a:tabLst>
                <a:tab pos="342900" algn="l"/>
                <a:tab pos="4000500" algn="l"/>
              </a:tabLst>
            </a:pPr>
            <a:r>
              <a:rPr lang="ru-RU" sz="1600" dirty="0" smtClean="0">
                <a:latin typeface="Times New Roman" pitchFamily="18" charset="0"/>
                <a:cs typeface="Times New Roman" pitchFamily="18" charset="0"/>
              </a:rPr>
              <a:t>В своей работе стараюсь помогать детям,  верить в себя; смотреть  на мир широко открытыми глазами, стараться видеть как можно больше хорошего, прекрасного, доброго, светлого; видеть и оценивать себя, свои поступки – видеть в себе личность; учу корректировать своё поведение, строить  отношения с окружающими; отношению  к другим с любовью, пониманием и уважением, умению прощать, открывать во взаимоотношениях с другими что- то новое.</a:t>
            </a:r>
          </a:p>
          <a:p>
            <a:pPr marL="0" marR="0" lvl="0" indent="269875" algn="l" defTabSz="914400" rtl="0" eaLnBrk="0" fontAlgn="base" latinLnBrk="0" hangingPunct="0">
              <a:lnSpc>
                <a:spcPct val="100000"/>
              </a:lnSpc>
              <a:spcBef>
                <a:spcPct val="0"/>
              </a:spcBef>
              <a:spcAft>
                <a:spcPct val="0"/>
              </a:spcAft>
              <a:buClrTx/>
              <a:buSzTx/>
              <a:buFontTx/>
              <a:buNone/>
              <a:tabLst>
                <a:tab pos="342900" algn="l"/>
                <a:tab pos="4000500" algn="l"/>
              </a:tabLst>
            </a:pPr>
            <a:r>
              <a:rPr lang="ru-RU" sz="1600" dirty="0" smtClean="0">
                <a:latin typeface="Times New Roman" pitchFamily="18" charset="0"/>
                <a:cs typeface="Times New Roman" pitchFamily="18" charset="0"/>
              </a:rPr>
              <a:t>Особое внимание уделяется детям в кризисные периоды их развития. Первый кризисный период в жизни ребенка – поступление в детский сад. Период адаптации к детскому саду, связанный с приспособлением к ее режимным моментам, нормам, правилам существует у всех детей, однако, степень его успешного прохождения зависит от многих факторов, и длиться у каждого ребенка разный период времени.  </a:t>
            </a:r>
          </a:p>
          <a:p>
            <a:pPr lvl="0" indent="269875" eaLnBrk="0" fontAlgn="base" hangingPunct="0">
              <a:spcBef>
                <a:spcPct val="0"/>
              </a:spcBef>
              <a:spcAft>
                <a:spcPct val="0"/>
              </a:spcAft>
              <a:tabLst>
                <a:tab pos="342900" algn="l"/>
                <a:tab pos="4000500" algn="l"/>
              </a:tabLst>
            </a:pPr>
            <a:r>
              <a:rPr lang="ru-RU" sz="1600" dirty="0" smtClean="0">
                <a:latin typeface="Times New Roman" pitchFamily="18" charset="0"/>
                <a:cs typeface="Times New Roman" pitchFamily="18" charset="0"/>
              </a:rPr>
              <a:t>В рамках работы в данном направлении мною ежегодно проводится диагностическое обследование воспитанников для определения уровня готовности к школьному обучению с помощью следующего комплекса методик: методика определения мелкой моторики и вазомоторной активности(А. Векслера), графический диктант(Д.Б. Эльконина), методика определение мотивов учения (М. Р. Гинзбург). Сводные результаты исследования готовности детей к школьному обучению представлены в таблице 1.     </a:t>
            </a:r>
          </a:p>
          <a:p>
            <a:pPr lvl="0" indent="269875" eaLnBrk="0" fontAlgn="base" hangingPunct="0">
              <a:spcBef>
                <a:spcPct val="0"/>
              </a:spcBef>
              <a:spcAft>
                <a:spcPct val="0"/>
              </a:spcAft>
              <a:tabLst>
                <a:tab pos="342900" algn="l"/>
                <a:tab pos="4000500" algn="l"/>
              </a:tabLst>
            </a:pPr>
            <a:r>
              <a:rPr lang="ru-RU" sz="1600"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Приложение 1</a:t>
            </a:r>
            <a:r>
              <a:rPr lang="ru-RU" sz="1600" b="1" dirty="0" smtClean="0"/>
              <a:t>)</a:t>
            </a:r>
            <a:r>
              <a:rPr lang="ru-RU" sz="1600" dirty="0" smtClean="0"/>
              <a:t> </a:t>
            </a:r>
            <a:endParaRPr lang="ru-RU" sz="1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0" y="-27384"/>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2286000" y="476672"/>
            <a:ext cx="4572000" cy="369332"/>
          </a:xfrm>
          <a:prstGeom prst="rect">
            <a:avLst/>
          </a:prstGeom>
        </p:spPr>
        <p:txBody>
          <a:bodyPr wrap="square">
            <a:spAutoFit/>
          </a:bodyPr>
          <a:lstStyle/>
          <a:p>
            <a:pPr algn="ctr"/>
            <a:r>
              <a:rPr lang="ru-RU"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 </a:t>
            </a:r>
            <a:endParaRPr lang="ru-RU" dirty="0"/>
          </a:p>
        </p:txBody>
      </p:sp>
      <p:sp>
        <p:nvSpPr>
          <p:cNvPr id="4097" name="Rectangle 1"/>
          <p:cNvSpPr>
            <a:spLocks noChangeArrowheads="1"/>
          </p:cNvSpPr>
          <p:nvPr/>
        </p:nvSpPr>
        <p:spPr bwMode="auto">
          <a:xfrm>
            <a:off x="755576" y="620688"/>
            <a:ext cx="7848872"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tab pos="457200" algn="l"/>
                <a:tab pos="4000500" algn="l"/>
              </a:tabLst>
            </a:pPr>
            <a:r>
              <a:rPr lang="ru-RU" sz="1600" dirty="0" smtClean="0">
                <a:latin typeface="Times New Roman" pitchFamily="18" charset="0"/>
                <a:cs typeface="Times New Roman" pitchFamily="18" charset="0"/>
              </a:rPr>
              <a:t>Анализируя результаты диагностической работы нужно отметить, что в настоящее время уровень готовности дошкольников к обучению в школе снизился, возрастает количество обучающихся со слабой и средней подготовленностью к усвоению новой учебной деятельности и, соответственно, снижается количество детей с хорошей эмоциональной и интеллектуальной готовностью к обучению в школе. В эмоциональном развитии главной проблемой является дефицит родительского внимания, возникающий вследствие их трудовой занятости, низкой психолого-педагогической компетентности. Обозначенные проблемы определяют приоритетные направления – просветительское и развивающее - в работе с детьми, поступающими в первый класс, и их родителями.</a:t>
            </a:r>
          </a:p>
          <a:p>
            <a:pPr marL="0" marR="0" lvl="0" indent="269875" algn="just" defTabSz="914400" rtl="0" eaLnBrk="1" fontAlgn="base" latinLnBrk="0" hangingPunct="1">
              <a:lnSpc>
                <a:spcPct val="100000"/>
              </a:lnSpc>
              <a:spcBef>
                <a:spcPct val="0"/>
              </a:spcBef>
              <a:spcAft>
                <a:spcPct val="0"/>
              </a:spcAft>
              <a:buClrTx/>
              <a:buSzTx/>
              <a:buFontTx/>
              <a:buNone/>
              <a:tabLst>
                <a:tab pos="457200" algn="l"/>
                <a:tab pos="4000500" algn="l"/>
              </a:tabLst>
            </a:pPr>
            <a:r>
              <a:rPr lang="ru-RU" sz="1600" dirty="0" smtClean="0">
                <a:latin typeface="Times New Roman" pitchFamily="18" charset="0"/>
                <a:cs typeface="Times New Roman" pitchFamily="18" charset="0"/>
              </a:rPr>
              <a:t> Ежегодно в начале  учебного года провожу входные диагностические работы по определению у воспитанников «группы риска» уровня тревожности Р. Теммл, М. Дорки,         А. Амен «Выберите нужное лицо» </a:t>
            </a:r>
          </a:p>
          <a:p>
            <a:pPr marL="0" marR="0" lvl="0" indent="269875" algn="just" defTabSz="914400" rtl="0" eaLnBrk="0" fontAlgn="base" latinLnBrk="0" hangingPunct="0">
              <a:lnSpc>
                <a:spcPct val="100000"/>
              </a:lnSpc>
              <a:spcBef>
                <a:spcPct val="0"/>
              </a:spcBef>
              <a:spcAft>
                <a:spcPct val="0"/>
              </a:spcAft>
              <a:buClrTx/>
              <a:buSzTx/>
              <a:buFontTx/>
              <a:buNone/>
              <a:tabLst>
                <a:tab pos="457200" algn="l"/>
                <a:tab pos="4000500" algn="l"/>
              </a:tabLst>
            </a:pPr>
            <a:r>
              <a:rPr lang="ru-RU" sz="1600" dirty="0" smtClean="0">
                <a:latin typeface="Times New Roman" pitchFamily="18" charset="0"/>
                <a:cs typeface="Times New Roman" pitchFamily="18" charset="0"/>
              </a:rPr>
              <a:t>Коррекционная работа  осуществляется на основании результатов углубленной психодиагностики, а также по запросу родителей и педагогов. Коррекционно-развивающие занятия для детей с проблемами нервно-психического развития  направлены на совершенствование коммуникативных навыков, когнитивной, эмоционально-личностной и мотивационно-волевой сфер воспитанников, способствующих снижению уровня дезадаптации.   </a:t>
            </a:r>
            <a:r>
              <a:rPr lang="ru-RU" sz="1600" b="1" dirty="0" smtClean="0">
                <a:latin typeface="Times New Roman" pitchFamily="18" charset="0"/>
                <a:cs typeface="Times New Roman" pitchFamily="18" charset="0"/>
              </a:rPr>
              <a:t>(Приложение 3)</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24384"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2286000" y="476672"/>
            <a:ext cx="4572000" cy="369332"/>
          </a:xfrm>
          <a:prstGeom prst="rect">
            <a:avLst/>
          </a:prstGeom>
        </p:spPr>
        <p:txBody>
          <a:bodyPr wrap="square">
            <a:spAutoFit/>
          </a:bodyPr>
          <a:lstStyle/>
          <a:p>
            <a:pPr algn="ctr"/>
            <a:r>
              <a:rPr lang="ru-RU"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 </a:t>
            </a:r>
            <a:endParaRPr lang="ru-RU" dirty="0"/>
          </a:p>
        </p:txBody>
      </p:sp>
      <p:sp>
        <p:nvSpPr>
          <p:cNvPr id="15" name="Прямоугольник 14"/>
          <p:cNvSpPr/>
          <p:nvPr/>
        </p:nvSpPr>
        <p:spPr>
          <a:xfrm>
            <a:off x="755576" y="476672"/>
            <a:ext cx="7848872" cy="3477875"/>
          </a:xfrm>
          <a:prstGeom prst="rect">
            <a:avLst/>
          </a:prstGeom>
        </p:spPr>
        <p:txBody>
          <a:bodyPr wrap="square">
            <a:spAutoFit/>
          </a:bodyPr>
          <a:lstStyle/>
          <a:p>
            <a:pPr algn="just"/>
            <a:r>
              <a:rPr lang="ru-RU" sz="1600" dirty="0" smtClean="0">
                <a:latin typeface="Times New Roman" pitchFamily="18" charset="0"/>
                <a:cs typeface="Times New Roman" pitchFamily="18" charset="0"/>
              </a:rPr>
              <a:t>     В период работы мне удалось решить следующие задачи: добиться результативности реализуемых мной коррекционно-развивающих программ, нарушений эмоционально-волевой сферы, проблемы во взаимоотношениях со сверстниками, воспитателями, родителями,  повысить  компетентность родителей в вопросах воспитания, повысить учебную мотивацию детей, любознательность, интерес, потребность в новой информации; стабилизировать самооценку детей, появилась уверенность в своих силах и умственных возможностях.</a:t>
            </a:r>
          </a:p>
          <a:p>
            <a:pPr algn="just"/>
            <a:r>
              <a:rPr lang="ru-RU" sz="1600" dirty="0" smtClean="0">
                <a:latin typeface="Times New Roman" pitchFamily="18" charset="0"/>
                <a:cs typeface="Times New Roman" pitchFamily="18" charset="0"/>
              </a:rPr>
              <a:t>     Составной частью моей деятельности как педагога-психолога является работа с законными представителями(опекунами, родителями). Систематически с родителями проводятся индивидуальные консультации, тренинги для гармонизации детско-взрослых отношений («В стране детства»-март 2017г, « Воздушные шары» - январь 2017г) и подгрупповые  родительские собрания:</a:t>
            </a:r>
          </a:p>
          <a:p>
            <a:pPr algn="just"/>
            <a:endParaRPr lang="ru-RU" sz="1400" dirty="0" smtClean="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p:txBody>
      </p:sp>
      <p:sp>
        <p:nvSpPr>
          <p:cNvPr id="3111" name="AutoShape 39"/>
          <p:cNvSpPr>
            <a:spLocks noChangeArrowheads="1"/>
          </p:cNvSpPr>
          <p:nvPr/>
        </p:nvSpPr>
        <p:spPr bwMode="auto">
          <a:xfrm>
            <a:off x="3059832" y="3573016"/>
            <a:ext cx="3168650" cy="752475"/>
          </a:xfrm>
          <a:prstGeom prst="cloudCallout">
            <a:avLst>
              <a:gd name="adj1" fmla="val -46394"/>
              <a:gd name="adj2" fmla="val -28903"/>
            </a:avLst>
          </a:prstGeom>
          <a:solidFill>
            <a:srgbClr val="E0C1FF"/>
          </a:solidFill>
          <a:ln w="31750">
            <a:solidFill>
              <a:srgbClr val="80008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РОДИТЕЛИ</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110" name="Rectangle 38"/>
          <p:cNvSpPr>
            <a:spLocks noChangeArrowheads="1"/>
          </p:cNvSpPr>
          <p:nvPr/>
        </p:nvSpPr>
        <p:spPr bwMode="auto">
          <a:xfrm>
            <a:off x="755576" y="4365104"/>
            <a:ext cx="1800200" cy="861988"/>
          </a:xfrm>
          <a:prstGeom prst="rect">
            <a:avLst/>
          </a:prstGeom>
          <a:solidFill>
            <a:srgbClr val="00E4A8"/>
          </a:solidFill>
          <a:ln w="9525">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Психологическая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помощь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семье</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09" name="Rectangle 37"/>
          <p:cNvSpPr>
            <a:spLocks noChangeArrowheads="1"/>
          </p:cNvSpPr>
          <p:nvPr/>
        </p:nvSpPr>
        <p:spPr bwMode="auto">
          <a:xfrm>
            <a:off x="2555776" y="5373216"/>
            <a:ext cx="1299865" cy="928688"/>
          </a:xfrm>
          <a:prstGeom prst="rect">
            <a:avLst/>
          </a:prstGeom>
          <a:solidFill>
            <a:srgbClr val="00E4A8"/>
          </a:solidFill>
          <a:ln w="9525">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Семья детей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«группы риска»</a:t>
            </a:r>
            <a:r>
              <a:rPr kumimoji="0" lang="ru-RU" sz="14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08" name="Rectangle 36"/>
          <p:cNvSpPr>
            <a:spLocks noChangeArrowheads="1"/>
          </p:cNvSpPr>
          <p:nvPr/>
        </p:nvSpPr>
        <p:spPr bwMode="auto">
          <a:xfrm>
            <a:off x="4572000" y="5301208"/>
            <a:ext cx="1800200" cy="928688"/>
          </a:xfrm>
          <a:prstGeom prst="rect">
            <a:avLst/>
          </a:prstGeom>
          <a:solidFill>
            <a:srgbClr val="00E4A8"/>
          </a:solidFill>
          <a:ln w="9525">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Взаимодействие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с педагогами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07" name="Rectangle 35"/>
          <p:cNvSpPr>
            <a:spLocks noChangeArrowheads="1"/>
          </p:cNvSpPr>
          <p:nvPr/>
        </p:nvSpPr>
        <p:spPr bwMode="auto">
          <a:xfrm>
            <a:off x="6660232" y="4293096"/>
            <a:ext cx="1462088" cy="928687"/>
          </a:xfrm>
          <a:prstGeom prst="rect">
            <a:avLst/>
          </a:prstGeom>
          <a:solidFill>
            <a:srgbClr val="00E4A8"/>
          </a:solidFill>
          <a:ln w="9525">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Родительское </a:t>
            </a:r>
            <a:endParaRPr kumimoji="0" lang="ru-RU" sz="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обучение</a:t>
            </a:r>
            <a:endParaRPr kumimoji="0" lang="ru-RU"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106" name="Line 34"/>
          <p:cNvSpPr>
            <a:spLocks noChangeShapeType="1"/>
          </p:cNvSpPr>
          <p:nvPr/>
        </p:nvSpPr>
        <p:spPr bwMode="auto">
          <a:xfrm flipH="1">
            <a:off x="2699792" y="4293096"/>
            <a:ext cx="958528" cy="432048"/>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ru-RU"/>
          </a:p>
        </p:txBody>
      </p:sp>
      <p:sp>
        <p:nvSpPr>
          <p:cNvPr id="3105" name="Line 33"/>
          <p:cNvSpPr>
            <a:spLocks noChangeShapeType="1"/>
          </p:cNvSpPr>
          <p:nvPr/>
        </p:nvSpPr>
        <p:spPr bwMode="auto">
          <a:xfrm flipH="1">
            <a:off x="3563888" y="4365104"/>
            <a:ext cx="311274" cy="864096"/>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ru-RU"/>
          </a:p>
        </p:txBody>
      </p:sp>
      <p:sp>
        <p:nvSpPr>
          <p:cNvPr id="3104" name="Line 32"/>
          <p:cNvSpPr>
            <a:spLocks noChangeShapeType="1"/>
          </p:cNvSpPr>
          <p:nvPr/>
        </p:nvSpPr>
        <p:spPr bwMode="auto">
          <a:xfrm>
            <a:off x="5292080" y="4365104"/>
            <a:ext cx="360040" cy="792088"/>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ru-RU"/>
          </a:p>
        </p:txBody>
      </p:sp>
      <p:sp>
        <p:nvSpPr>
          <p:cNvPr id="3103" name="Line 31"/>
          <p:cNvSpPr>
            <a:spLocks noChangeShapeType="1"/>
          </p:cNvSpPr>
          <p:nvPr/>
        </p:nvSpPr>
        <p:spPr bwMode="auto">
          <a:xfrm>
            <a:off x="5724128" y="4221088"/>
            <a:ext cx="864096" cy="576064"/>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ru-RU"/>
          </a:p>
        </p:txBody>
      </p:sp>
      <p:sp>
        <p:nvSpPr>
          <p:cNvPr id="3112"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9875"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118" name="Rectangle 46"/>
          <p:cNvSpPr>
            <a:spLocks noChangeArrowheads="1"/>
          </p:cNvSpPr>
          <p:nvPr/>
        </p:nvSpPr>
        <p:spPr bwMode="auto">
          <a:xfrm>
            <a:off x="0" y="3429000"/>
            <a:ext cx="9144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
            </a:r>
            <a:br>
              <a:rPr kumimoji="0" lang="ru-RU" sz="1800" b="0" i="0" u="none" strike="noStrike" cap="none" normalizeH="0" baseline="0" dirty="0" smtClean="0">
                <a:ln>
                  <a:noFill/>
                </a:ln>
                <a:solidFill>
                  <a:schemeClr val="tx1"/>
                </a:solidFill>
                <a:effectLst/>
                <a:latin typeface="Arial" pitchFamily="34" charset="0"/>
                <a:cs typeface="Arial" pitchFamily="34"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12192" y="27384"/>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9153" name="Rectangle 1"/>
          <p:cNvSpPr>
            <a:spLocks noChangeArrowheads="1"/>
          </p:cNvSpPr>
          <p:nvPr/>
        </p:nvSpPr>
        <p:spPr bwMode="auto">
          <a:xfrm>
            <a:off x="827584" y="454334"/>
            <a:ext cx="756084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ru-RU" dirty="0" smtClean="0">
                <a:latin typeface="Times New Roman" pitchFamily="18" charset="0"/>
                <a:cs typeface="Times New Roman" pitchFamily="18" charset="0"/>
              </a:rPr>
              <a:t>       Время не лечит, а только приглушает боль. В 2013 году я устроилась                         в качестве помощника  воспитателя в «Детский сад № 9 «Табарак». Мною уважаемая, заведующий детским садом  Сацита Магомедовна, вселила в меня уверенность и веру в себя и в свои силы. Я поступила в Академию Управления и Производства г. Москва на заочной основе, на факультет психологии. На данный момент учусь на 5 курсе. Мое поступление на факультет психологии было осознанным. Мы все,  в какой- то мере владеем житейской психологией, потому, что каждому из нас дана способность, наблюдать, в чем — либо убеждать, кому — то противоречить. Изучение психологии сначала воспринимала как изучение себя, затем близких и родных. </a:t>
            </a:r>
          </a:p>
          <a:p>
            <a:pPr marL="0" marR="0" lvl="0" indent="0" algn="just" defTabSz="914400" rtl="0" eaLnBrk="0" fontAlgn="base" latinLnBrk="0" hangingPunct="0">
              <a:lnSpc>
                <a:spcPct val="100000"/>
              </a:lnSpc>
              <a:spcBef>
                <a:spcPct val="0"/>
              </a:spcBef>
              <a:spcAft>
                <a:spcPct val="0"/>
              </a:spcAft>
              <a:buClrTx/>
              <a:buSzTx/>
              <a:buFontTx/>
              <a:buNone/>
              <a:tabLst/>
            </a:pPr>
            <a:r>
              <a:rPr lang="ru-RU" dirty="0" smtClean="0">
                <a:latin typeface="Times New Roman" pitchFamily="18" charset="0"/>
                <a:cs typeface="Times New Roman" pitchFamily="18" charset="0"/>
              </a:rPr>
              <a:t>        Теперь в моей жизни я, уверенна будет только хорошее по воле Всевышнего!  В 2015 году я попала в замечательный коллектив детского сада «Радуга», в качестве педагога-психолога. Меня поразила та обстановка дружелюбия, сплоченности, взаимопомощи, которая царила в коллективе. Немаловажная заслуга, в создании такой атмосферы, принадлежит моему руководителю, заведующему детским садом Сайдулаевой Залине Ахмедовне.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0"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2286000" y="476672"/>
            <a:ext cx="4572000" cy="369332"/>
          </a:xfrm>
          <a:prstGeom prst="rect">
            <a:avLst/>
          </a:prstGeom>
        </p:spPr>
        <p:txBody>
          <a:bodyPr wrap="square">
            <a:spAutoFit/>
          </a:bodyPr>
          <a:lstStyle/>
          <a:p>
            <a:pPr algn="ctr"/>
            <a:r>
              <a:rPr lang="ru-RU"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 </a:t>
            </a:r>
            <a:endParaRPr lang="ru-RU" dirty="0"/>
          </a:p>
        </p:txBody>
      </p:sp>
      <p:sp>
        <p:nvSpPr>
          <p:cNvPr id="4" name="Прямоугольник 3"/>
          <p:cNvSpPr/>
          <p:nvPr/>
        </p:nvSpPr>
        <p:spPr>
          <a:xfrm>
            <a:off x="1187624" y="548680"/>
            <a:ext cx="7128792" cy="5016758"/>
          </a:xfrm>
          <a:prstGeom prst="rect">
            <a:avLst/>
          </a:prstGeom>
        </p:spPr>
        <p:txBody>
          <a:bodyPr wrap="square">
            <a:spAutoFit/>
          </a:bodyPr>
          <a:lstStyle/>
          <a:p>
            <a:r>
              <a:rPr lang="ru-RU" sz="1600" dirty="0" smtClean="0">
                <a:latin typeface="Times New Roman" pitchFamily="18" charset="0"/>
                <a:cs typeface="Times New Roman" pitchFamily="18" charset="0"/>
              </a:rPr>
              <a:t>       Анализируя работу с родителями обучающихся важно отметить, что многие из них мало представляют возрастные особенности, а также имеют слабое представление о формах и методах взаимодействия с детьми в кризисные моменты. Исходя из этого, мною ежегодно разрабатываются темы для повышения психологической компетентности законных представителей. </a:t>
            </a:r>
          </a:p>
          <a:p>
            <a:r>
              <a:rPr lang="ru-RU" sz="1600" dirty="0" smtClean="0">
                <a:latin typeface="Times New Roman" pitchFamily="18" charset="0"/>
                <a:cs typeface="Times New Roman" pitchFamily="18" charset="0"/>
              </a:rPr>
              <a:t>       В своей профессиональной деятельности осуществляю профилактическую работу, направленную на  предупреждение явлений дезадаптации  детей, формирование культуры здорового образа жизни и сопротивление вредным привычкам, активное включение семьи в процесс воспитания, формирование толерантности. </a:t>
            </a:r>
          </a:p>
          <a:p>
            <a:r>
              <a:rPr lang="ru-RU" sz="1600" dirty="0" smtClean="0">
                <a:latin typeface="Times New Roman" pitchFamily="18" charset="0"/>
                <a:cs typeface="Times New Roman" pitchFamily="18" charset="0"/>
              </a:rPr>
              <a:t>В целях осуществления сотрудничества и преемственности между детским садом и школой ежегодно проводится экскурсия для старших дошкольников - «Скоро в школу!»</a:t>
            </a:r>
          </a:p>
          <a:p>
            <a:pPr algn="just"/>
            <a:r>
              <a:rPr lang="ru-RU" sz="1600" dirty="0" smtClean="0">
                <a:latin typeface="Times New Roman" pitchFamily="18" charset="0"/>
                <a:cs typeface="Times New Roman" pitchFamily="18" charset="0"/>
              </a:rPr>
              <a:t>      Достаточно сложно проследить результаты деятельности педагога-психолога, поскольку внутренний мир человека – самая сложная и скрытая система, результаты сотрудничества с психологом могут быть отсрочены и проявиться через длительное время. Однако, результатами своей работы, считаю повышение заинтересованности и активности участников педагогического процесса в профессиональном сотрудничестве с педагогом-психологом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24384"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2286000" y="476672"/>
            <a:ext cx="4572000" cy="369332"/>
          </a:xfrm>
          <a:prstGeom prst="rect">
            <a:avLst/>
          </a:prstGeom>
        </p:spPr>
        <p:txBody>
          <a:bodyPr wrap="square">
            <a:spAutoFit/>
          </a:bodyPr>
          <a:lstStyle/>
          <a:p>
            <a:pPr algn="ctr"/>
            <a:r>
              <a:rPr lang="ru-RU"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 </a:t>
            </a:r>
            <a:endParaRPr lang="ru-RU" dirty="0"/>
          </a:p>
        </p:txBody>
      </p:sp>
      <p:sp>
        <p:nvSpPr>
          <p:cNvPr id="4" name="Прямоугольник 3"/>
          <p:cNvSpPr/>
          <p:nvPr/>
        </p:nvSpPr>
        <p:spPr>
          <a:xfrm>
            <a:off x="1331640" y="404664"/>
            <a:ext cx="7128792" cy="6217087"/>
          </a:xfrm>
          <a:prstGeom prst="rect">
            <a:avLst/>
          </a:prstGeom>
        </p:spPr>
        <p:txBody>
          <a:bodyPr wrap="square">
            <a:spAutoFit/>
          </a:bodyPr>
          <a:lstStyle/>
          <a:p>
            <a:pPr algn="just"/>
            <a:r>
              <a:rPr lang="ru-RU" sz="14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Результатами коррекционно-развивающей работы с обучающимися считаю положительные отзывы педагогов и законных представителей об изменениях в поведении детей, проявляющиеся в улучшении взаимодействия и взаимопонимания. </a:t>
            </a:r>
          </a:p>
          <a:p>
            <a:pPr algn="just"/>
            <a:r>
              <a:rPr lang="ru-RU" sz="1600" dirty="0" smtClean="0">
                <a:latin typeface="Times New Roman" pitchFamily="18" charset="0"/>
                <a:cs typeface="Times New Roman" pitchFamily="18" charset="0"/>
              </a:rPr>
              <a:t>        Для повышения своей квалификации использую не только методическую литературу и рекомендации  своих коллег, но и различные семинары-практикумы (участие в районном семинаре « Психолого-педагогическое сопровождение детей с РАС в среде нормативно развивающихся сверстников в условиях ДОУ»19.01.2018г, участие в районном семинаре «Укрепление психического здоровья педагогов ДОУ и профилактика синдрома «эмоционального выгорания» 11.05.2016г,) , вебинары (Вебинары «Секреты сохранения здоровья в образовательной среде», «Методические рекомендации по ведению документации ПМПК по составлению и реализации АООП»), курсы повышения квалификации (Курсы «Психолого-педагогическое сопровождение в дошкольных образовательных организациях в условиях реализации ФГОС ДО»).</a:t>
            </a:r>
          </a:p>
          <a:p>
            <a:pPr algn="just"/>
            <a:r>
              <a:rPr lang="ru-RU" sz="1600" dirty="0" smtClean="0">
                <a:latin typeface="Times New Roman" pitchFamily="18" charset="0"/>
                <a:cs typeface="Times New Roman" pitchFamily="18" charset="0"/>
              </a:rPr>
              <a:t>     </a:t>
            </a:r>
            <a:r>
              <a:rPr lang="ru-RU" sz="1600" dirty="0" smtClean="0"/>
              <a:t> </a:t>
            </a:r>
            <a:r>
              <a:rPr lang="ru-RU" sz="1600" dirty="0" smtClean="0">
                <a:latin typeface="Times New Roman" pitchFamily="18" charset="0"/>
                <a:cs typeface="Times New Roman" pitchFamily="18" charset="0"/>
              </a:rPr>
              <a:t>Распространение педагогического опыта я провожу через работу семинарах (республиканский семинар «Детская одаренность: перспективы и развитие» с презентацией «Опыт психологического сопровождения одаренных детей дошкольного возраста» 19.01.2017г ) а также тренингах с педагогами ДОУ для снятия нервного напряжения(«Я+ТЫ=МЫ»-октябрь2016г, «Стресс и способы регуляции эмоционального состояния»-март 2017г), семинарах-практикумах(«Развитие познавательной активности детей старшего дошкольного возраста через экспериментирование»-март 2017г).</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0"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2286000" y="476672"/>
            <a:ext cx="4572000" cy="369332"/>
          </a:xfrm>
          <a:prstGeom prst="rect">
            <a:avLst/>
          </a:prstGeom>
        </p:spPr>
        <p:txBody>
          <a:bodyPr wrap="square">
            <a:spAutoFit/>
          </a:bodyPr>
          <a:lstStyle/>
          <a:p>
            <a:pPr algn="ctr"/>
            <a:endParaRPr lang="ru-RU" dirty="0"/>
          </a:p>
        </p:txBody>
      </p:sp>
      <p:sp>
        <p:nvSpPr>
          <p:cNvPr id="5" name="Прямоугольник 4"/>
          <p:cNvSpPr/>
          <p:nvPr/>
        </p:nvSpPr>
        <p:spPr>
          <a:xfrm>
            <a:off x="755576" y="474345"/>
            <a:ext cx="7704856" cy="2769989"/>
          </a:xfrm>
          <a:prstGeom prst="rect">
            <a:avLst/>
          </a:prstGeom>
        </p:spPr>
        <p:txBody>
          <a:bodyPr wrap="square">
            <a:spAutoFit/>
          </a:bodyPr>
          <a:lstStyle/>
          <a:p>
            <a:pPr algn="just"/>
            <a:r>
              <a:rPr lang="ru-RU" sz="14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Обобщая все вышеизложенное, хочется отметить, что деятельность педагога-психолога многогранна, сложна, требует большой самоотдачи, огромных эмоциональных затрат. Однако в практической деятельности существует ряд проблем, над которыми мне предстоит работать дальше. Необходимо уделять больше внимания самоопределению, самореализации учащихся. Развивать такие качества как  толерантность, ощущение личной свободы. Постоянно вести коррекцию самооценки детей. Уделять наибольшее внимание развитию гуманистических ценностных отношений ребенка к миру, к людям, к самому себе. </a:t>
            </a:r>
          </a:p>
          <a:p>
            <a:pPr algn="just"/>
            <a:r>
              <a:rPr lang="ru-RU" sz="1600" dirty="0" smtClean="0">
                <a:latin typeface="Times New Roman" pitchFamily="18" charset="0"/>
                <a:cs typeface="Times New Roman" pitchFamily="18" charset="0"/>
              </a:rPr>
              <a:t>     Также для успешной работы необходимо постоянное стремление к профессиональному росту, самосовершенствованию.</a:t>
            </a:r>
          </a:p>
          <a:p>
            <a:pPr algn="just"/>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graphicFrame>
        <p:nvGraphicFramePr>
          <p:cNvPr id="9" name="Таблица 8"/>
          <p:cNvGraphicFramePr>
            <a:graphicFrameLocks noGrp="1"/>
          </p:cNvGraphicFramePr>
          <p:nvPr/>
        </p:nvGraphicFramePr>
        <p:xfrm>
          <a:off x="1475656" y="3789040"/>
          <a:ext cx="6552729" cy="2088234"/>
        </p:xfrm>
        <a:graphic>
          <a:graphicData uri="http://schemas.openxmlformats.org/drawingml/2006/table">
            <a:tbl>
              <a:tblPr/>
              <a:tblGrid>
                <a:gridCol w="1352012"/>
                <a:gridCol w="548778"/>
                <a:gridCol w="824257"/>
                <a:gridCol w="549505"/>
                <a:gridCol w="732913"/>
                <a:gridCol w="548778"/>
                <a:gridCol w="640847"/>
                <a:gridCol w="549505"/>
                <a:gridCol w="806134"/>
              </a:tblGrid>
              <a:tr h="379679">
                <a:tc rowSpan="2">
                  <a:txBody>
                    <a:bodyPr/>
                    <a:lstStyle/>
                    <a:p>
                      <a:pPr indent="269875" algn="ctr">
                        <a:spcAft>
                          <a:spcPts val="0"/>
                        </a:spcAft>
                      </a:pPr>
                      <a:r>
                        <a:rPr lang="ru-RU" sz="1200" b="1" dirty="0">
                          <a:latin typeface="Times New Roman"/>
                          <a:ea typeface="Times New Roman"/>
                        </a:rPr>
                        <a:t>Группа</a:t>
                      </a:r>
                      <a:endParaRPr lang="ru-RU" sz="1200" dirty="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gridSpan="4">
                  <a:txBody>
                    <a:bodyPr/>
                    <a:lstStyle/>
                    <a:p>
                      <a:pPr indent="269875" algn="ctr">
                        <a:spcAft>
                          <a:spcPts val="0"/>
                        </a:spcAft>
                      </a:pPr>
                      <a:r>
                        <a:rPr lang="ru-RU" sz="1200" b="1">
                          <a:latin typeface="Times New Roman"/>
                          <a:ea typeface="Times New Roman"/>
                        </a:rPr>
                        <a:t>Старшая группа А «Пчелки»</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indent="269875">
                        <a:spcAft>
                          <a:spcPts val="0"/>
                        </a:spcAft>
                      </a:pPr>
                      <a:r>
                        <a:rPr lang="ru-RU" sz="1200" b="1">
                          <a:latin typeface="Times New Roman"/>
                          <a:ea typeface="Times New Roman"/>
                        </a:rPr>
                        <a:t>Старшая группа Б Звездочки» «</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189839">
                <a:tc vMerge="1">
                  <a:txBody>
                    <a:bodyPr/>
                    <a:lstStyle/>
                    <a:p>
                      <a:endParaRPr lang="ru-RU"/>
                    </a:p>
                  </a:txBody>
                  <a:tcPr/>
                </a:tc>
                <a:tc gridSpan="2">
                  <a:txBody>
                    <a:bodyPr/>
                    <a:lstStyle/>
                    <a:p>
                      <a:pPr indent="269875" algn="ctr">
                        <a:spcAft>
                          <a:spcPts val="0"/>
                        </a:spcAft>
                      </a:pPr>
                      <a:r>
                        <a:rPr lang="ru-RU" sz="1200" b="1">
                          <a:latin typeface="Times New Roman"/>
                          <a:ea typeface="Times New Roman"/>
                        </a:rPr>
                        <a:t>н.г.</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hMerge="1">
                  <a:txBody>
                    <a:bodyPr/>
                    <a:lstStyle/>
                    <a:p>
                      <a:endParaRPr lang="ru-RU"/>
                    </a:p>
                  </a:txBody>
                  <a:tcPr/>
                </a:tc>
                <a:tc gridSpan="2">
                  <a:txBody>
                    <a:bodyPr/>
                    <a:lstStyle/>
                    <a:p>
                      <a:pPr indent="269875" algn="ctr">
                        <a:spcAft>
                          <a:spcPts val="0"/>
                        </a:spcAft>
                      </a:pPr>
                      <a:r>
                        <a:rPr lang="ru-RU" sz="1200" b="1">
                          <a:latin typeface="Times New Roman"/>
                          <a:ea typeface="Times New Roman"/>
                        </a:rPr>
                        <a:t>к.г.</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hMerge="1">
                  <a:txBody>
                    <a:bodyPr/>
                    <a:lstStyle/>
                    <a:p>
                      <a:endParaRPr lang="ru-RU"/>
                    </a:p>
                  </a:txBody>
                  <a:tcPr/>
                </a:tc>
                <a:tc gridSpan="2">
                  <a:txBody>
                    <a:bodyPr/>
                    <a:lstStyle/>
                    <a:p>
                      <a:pPr indent="269875" algn="ctr">
                        <a:spcAft>
                          <a:spcPts val="0"/>
                        </a:spcAft>
                      </a:pPr>
                      <a:r>
                        <a:rPr lang="ru-RU" sz="1200" b="1">
                          <a:latin typeface="Times New Roman"/>
                          <a:ea typeface="Times New Roman"/>
                        </a:rPr>
                        <a:t>н.г.</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hMerge="1">
                  <a:txBody>
                    <a:bodyPr/>
                    <a:lstStyle/>
                    <a:p>
                      <a:endParaRPr lang="ru-RU"/>
                    </a:p>
                  </a:txBody>
                  <a:tcPr/>
                </a:tc>
                <a:tc gridSpan="2">
                  <a:txBody>
                    <a:bodyPr/>
                    <a:lstStyle/>
                    <a:p>
                      <a:pPr indent="269875" algn="ctr">
                        <a:spcAft>
                          <a:spcPts val="0"/>
                        </a:spcAft>
                      </a:pPr>
                      <a:r>
                        <a:rPr lang="ru-RU" sz="1200" b="1">
                          <a:latin typeface="Times New Roman"/>
                          <a:ea typeface="Times New Roman"/>
                        </a:rPr>
                        <a:t>к.г.</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hMerge="1">
                  <a:txBody>
                    <a:bodyPr/>
                    <a:lstStyle/>
                    <a:p>
                      <a:endParaRPr lang="ru-RU"/>
                    </a:p>
                  </a:txBody>
                  <a:tcPr/>
                </a:tc>
              </a:tr>
              <a:tr h="379679">
                <a:tc>
                  <a:txBody>
                    <a:bodyPr/>
                    <a:lstStyle/>
                    <a:p>
                      <a:pPr indent="269875" algn="ctr">
                        <a:spcAft>
                          <a:spcPts val="0"/>
                        </a:spcAft>
                      </a:pPr>
                      <a:r>
                        <a:rPr lang="ru-RU" sz="1200" b="1">
                          <a:latin typeface="Times New Roman"/>
                          <a:ea typeface="Times New Roman"/>
                        </a:rPr>
                        <a:t>Уровень</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indent="269875" algn="ctr">
                        <a:spcAft>
                          <a:spcPts val="0"/>
                        </a:spcAft>
                      </a:pPr>
                      <a:r>
                        <a:rPr lang="ru-RU" sz="1200" b="1" dirty="0">
                          <a:latin typeface="Times New Roman"/>
                          <a:ea typeface="Times New Roman"/>
                        </a:rPr>
                        <a:t>чел.</a:t>
                      </a:r>
                      <a:endParaRPr lang="ru-RU" sz="1200" dirty="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indent="269875" algn="ctr">
                        <a:spcAft>
                          <a:spcPts val="0"/>
                        </a:spcAft>
                      </a:pPr>
                      <a:r>
                        <a:rPr lang="ru-RU" sz="1200" b="1">
                          <a:latin typeface="Times New Roman"/>
                          <a:ea typeface="Times New Roman"/>
                        </a:rPr>
                        <a:t>%</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indent="269875" algn="ctr">
                        <a:spcAft>
                          <a:spcPts val="0"/>
                        </a:spcAft>
                      </a:pPr>
                      <a:r>
                        <a:rPr lang="ru-RU" sz="1200" b="1">
                          <a:latin typeface="Times New Roman"/>
                          <a:ea typeface="Times New Roman"/>
                        </a:rPr>
                        <a:t>чел.</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indent="269875" algn="ctr">
                        <a:spcAft>
                          <a:spcPts val="0"/>
                        </a:spcAft>
                      </a:pPr>
                      <a:r>
                        <a:rPr lang="ru-RU" sz="1200" b="1" dirty="0">
                          <a:latin typeface="Times New Roman"/>
                          <a:ea typeface="Times New Roman"/>
                        </a:rPr>
                        <a:t>%</a:t>
                      </a:r>
                      <a:endParaRPr lang="ru-RU" sz="1200" dirty="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indent="269875" algn="ctr">
                        <a:spcAft>
                          <a:spcPts val="0"/>
                        </a:spcAft>
                      </a:pPr>
                      <a:r>
                        <a:rPr lang="ru-RU" sz="1200" b="1">
                          <a:latin typeface="Times New Roman"/>
                          <a:ea typeface="Times New Roman"/>
                        </a:rPr>
                        <a:t>чел.</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indent="269875" algn="ctr">
                        <a:spcAft>
                          <a:spcPts val="0"/>
                        </a:spcAft>
                      </a:pPr>
                      <a:r>
                        <a:rPr lang="ru-RU" sz="1200" b="1">
                          <a:latin typeface="Times New Roman"/>
                          <a:ea typeface="Times New Roman"/>
                        </a:rPr>
                        <a:t>%</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indent="269875" algn="ctr">
                        <a:spcAft>
                          <a:spcPts val="0"/>
                        </a:spcAft>
                      </a:pPr>
                      <a:r>
                        <a:rPr lang="ru-RU" sz="1200" b="1">
                          <a:latin typeface="Times New Roman"/>
                          <a:ea typeface="Times New Roman"/>
                        </a:rPr>
                        <a:t>чел.</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indent="269875" algn="ctr">
                        <a:spcAft>
                          <a:spcPts val="0"/>
                        </a:spcAft>
                      </a:pPr>
                      <a:r>
                        <a:rPr lang="ru-RU" sz="1200" b="1">
                          <a:latin typeface="Times New Roman"/>
                          <a:ea typeface="Times New Roman"/>
                        </a:rPr>
                        <a:t>%</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379679">
                <a:tc>
                  <a:txBody>
                    <a:bodyPr/>
                    <a:lstStyle/>
                    <a:p>
                      <a:pPr indent="269875" algn="ctr">
                        <a:spcAft>
                          <a:spcPts val="0"/>
                        </a:spcAft>
                      </a:pPr>
                      <a:r>
                        <a:rPr lang="ru-RU" sz="1200" b="1">
                          <a:latin typeface="Times New Roman"/>
                          <a:ea typeface="Times New Roman"/>
                        </a:rPr>
                        <a:t>Готовность</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algn="ctr">
                        <a:spcAft>
                          <a:spcPts val="0"/>
                        </a:spcAft>
                      </a:pPr>
                      <a:r>
                        <a:rPr lang="ru-RU" sz="1200">
                          <a:latin typeface="Times New Roman"/>
                          <a:ea typeface="Times New Roman"/>
                        </a:rPr>
                        <a:t>2</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algn="ctr">
                        <a:spcAft>
                          <a:spcPts val="0"/>
                        </a:spcAft>
                      </a:pPr>
                      <a:r>
                        <a:rPr lang="ru-RU" sz="1200">
                          <a:latin typeface="Times New Roman"/>
                          <a:ea typeface="Times New Roman"/>
                        </a:rPr>
                        <a:t>4,6%</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algn="ctr">
                        <a:spcAft>
                          <a:spcPts val="0"/>
                        </a:spcAft>
                      </a:pPr>
                      <a:r>
                        <a:rPr lang="ru-RU" sz="1200">
                          <a:latin typeface="Times New Roman"/>
                          <a:ea typeface="Times New Roman"/>
                        </a:rPr>
                        <a:t>18</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a:spcAft>
                          <a:spcPts val="0"/>
                        </a:spcAft>
                      </a:pPr>
                      <a:r>
                        <a:rPr lang="ru-RU" sz="1200" dirty="0">
                          <a:latin typeface="Times New Roman"/>
                          <a:ea typeface="Times New Roman"/>
                        </a:rPr>
                        <a:t>46,1%</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algn="ctr">
                        <a:spcAft>
                          <a:spcPts val="0"/>
                        </a:spcAft>
                      </a:pPr>
                      <a:r>
                        <a:rPr lang="ru-RU" sz="1200">
                          <a:latin typeface="Times New Roman"/>
                          <a:ea typeface="Times New Roman"/>
                        </a:rPr>
                        <a:t>3</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algn="ctr">
                        <a:spcAft>
                          <a:spcPts val="0"/>
                        </a:spcAft>
                      </a:pPr>
                      <a:r>
                        <a:rPr lang="ru-RU" sz="1200">
                          <a:latin typeface="Times New Roman"/>
                          <a:ea typeface="Times New Roman"/>
                        </a:rPr>
                        <a:t>8,10%</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algn="ctr">
                        <a:spcAft>
                          <a:spcPts val="0"/>
                        </a:spcAft>
                      </a:pPr>
                      <a:r>
                        <a:rPr lang="ru-RU" sz="1200">
                          <a:latin typeface="Times New Roman"/>
                          <a:ea typeface="Times New Roman"/>
                        </a:rPr>
                        <a:t>17</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algn="ctr">
                        <a:spcAft>
                          <a:spcPts val="0"/>
                        </a:spcAft>
                      </a:pPr>
                      <a:r>
                        <a:rPr lang="ru-RU" sz="1200" b="1">
                          <a:latin typeface="Times New Roman"/>
                          <a:ea typeface="Times New Roman"/>
                        </a:rPr>
                        <a:t>44,7%</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r>
              <a:tr h="379679">
                <a:tc>
                  <a:txBody>
                    <a:bodyPr/>
                    <a:lstStyle/>
                    <a:p>
                      <a:pPr indent="269875" algn="ctr">
                        <a:spcAft>
                          <a:spcPts val="0"/>
                        </a:spcAft>
                      </a:pPr>
                      <a:r>
                        <a:rPr lang="ru-RU" sz="1200" b="1">
                          <a:latin typeface="Times New Roman"/>
                          <a:ea typeface="Times New Roman"/>
                        </a:rPr>
                        <a:t>Условная готовность</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ru-RU" sz="1200">
                          <a:latin typeface="Times New Roman"/>
                          <a:ea typeface="Times New Roman"/>
                        </a:rPr>
                        <a:t>38</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algn="ctr">
                        <a:spcAft>
                          <a:spcPts val="0"/>
                        </a:spcAft>
                      </a:pPr>
                      <a:r>
                        <a:rPr lang="ru-RU" sz="1200">
                          <a:latin typeface="Times New Roman"/>
                          <a:ea typeface="Times New Roman"/>
                        </a:rPr>
                        <a:t>88,3%</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ru-RU" sz="1200">
                          <a:latin typeface="Times New Roman"/>
                          <a:ea typeface="Times New Roman"/>
                        </a:rPr>
                        <a:t>21</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algn="ctr">
                        <a:spcAft>
                          <a:spcPts val="0"/>
                        </a:spcAft>
                      </a:pPr>
                      <a:r>
                        <a:rPr lang="ru-RU" sz="1200">
                          <a:latin typeface="Times New Roman"/>
                          <a:ea typeface="Times New Roman"/>
                        </a:rPr>
                        <a:t>53,8%</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ru-RU" sz="1200">
                          <a:latin typeface="Times New Roman"/>
                          <a:ea typeface="Times New Roman"/>
                        </a:rPr>
                        <a:t>34</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algn="ctr">
                        <a:spcAft>
                          <a:spcPts val="0"/>
                        </a:spcAft>
                      </a:pPr>
                      <a:r>
                        <a:rPr lang="ru-RU" sz="1200" dirty="0">
                          <a:latin typeface="Times New Roman"/>
                          <a:ea typeface="Times New Roman"/>
                        </a:rPr>
                        <a:t>91,8%</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ru-RU" sz="1200">
                          <a:latin typeface="Times New Roman"/>
                          <a:ea typeface="Times New Roman"/>
                        </a:rPr>
                        <a:t>21</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algn="ctr">
                        <a:spcAft>
                          <a:spcPts val="0"/>
                        </a:spcAft>
                      </a:pPr>
                      <a:r>
                        <a:rPr lang="ru-RU" sz="1200" b="1" dirty="0">
                          <a:latin typeface="Times New Roman"/>
                          <a:ea typeface="Times New Roman"/>
                        </a:rPr>
                        <a:t>55,2%</a:t>
                      </a:r>
                      <a:endParaRPr lang="ru-RU" sz="1200" dirty="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379679">
                <a:tc>
                  <a:txBody>
                    <a:bodyPr/>
                    <a:lstStyle/>
                    <a:p>
                      <a:pPr indent="269875" algn="ctr">
                        <a:spcAft>
                          <a:spcPts val="0"/>
                        </a:spcAft>
                      </a:pPr>
                      <a:r>
                        <a:rPr lang="ru-RU" sz="1200" b="1">
                          <a:latin typeface="Times New Roman"/>
                          <a:ea typeface="Times New Roman"/>
                        </a:rPr>
                        <a:t>Неготовность</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ru-RU" sz="1200" b="1">
                          <a:latin typeface="Times New Roman"/>
                          <a:ea typeface="Times New Roman"/>
                        </a:rPr>
                        <a:t>3</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algn="ctr">
                        <a:spcAft>
                          <a:spcPts val="0"/>
                        </a:spcAft>
                      </a:pPr>
                      <a:r>
                        <a:rPr lang="ru-RU" sz="1200" b="1">
                          <a:latin typeface="Times New Roman"/>
                          <a:ea typeface="Times New Roman"/>
                        </a:rPr>
                        <a:t>6,9%</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ru-RU" sz="1200" b="1">
                          <a:latin typeface="Times New Roman"/>
                          <a:ea typeface="Times New Roman"/>
                        </a:rPr>
                        <a:t>0</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algn="ctr">
                        <a:spcAft>
                          <a:spcPts val="0"/>
                        </a:spcAft>
                      </a:pPr>
                      <a:r>
                        <a:rPr lang="ru-RU" sz="1200" b="1">
                          <a:latin typeface="Times New Roman"/>
                          <a:ea typeface="Times New Roman"/>
                        </a:rPr>
                        <a:t>0%</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ru-RU" sz="1200" b="1">
                          <a:latin typeface="Times New Roman"/>
                          <a:ea typeface="Times New Roman"/>
                        </a:rPr>
                        <a:t>0</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algn="ctr">
                        <a:spcAft>
                          <a:spcPts val="0"/>
                        </a:spcAft>
                      </a:pPr>
                      <a:r>
                        <a:rPr lang="ru-RU" sz="1200" b="1">
                          <a:latin typeface="Times New Roman"/>
                          <a:ea typeface="Times New Roman"/>
                        </a:rPr>
                        <a:t>0%</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ctr">
                        <a:spcAft>
                          <a:spcPts val="0"/>
                        </a:spcAft>
                      </a:pPr>
                      <a:r>
                        <a:rPr lang="ru-RU" sz="1200" b="1">
                          <a:latin typeface="Times New Roman"/>
                          <a:ea typeface="Times New Roman"/>
                        </a:rPr>
                        <a:t>0</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algn="ctr">
                        <a:spcAft>
                          <a:spcPts val="0"/>
                        </a:spcAft>
                      </a:pPr>
                      <a:r>
                        <a:rPr lang="ru-RU" sz="1200" b="1" dirty="0">
                          <a:latin typeface="Times New Roman"/>
                          <a:ea typeface="Times New Roman"/>
                        </a:rPr>
                        <a:t>0%</a:t>
                      </a:r>
                      <a:endParaRPr lang="ru-RU" sz="1200" dirty="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bl>
          </a:graphicData>
        </a:graphic>
      </p:graphicFrame>
      <p:sp>
        <p:nvSpPr>
          <p:cNvPr id="59394" name="Rectangle 2"/>
          <p:cNvSpPr>
            <a:spLocks noChangeArrowheads="1"/>
          </p:cNvSpPr>
          <p:nvPr/>
        </p:nvSpPr>
        <p:spPr bwMode="auto">
          <a:xfrm rot="10800000" flipV="1">
            <a:off x="539552" y="2921745"/>
            <a:ext cx="784887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tab pos="3629025" algn="l"/>
              </a:tabLst>
            </a:pPr>
            <a:r>
              <a:rPr lang="ru-RU" sz="1400" b="1" dirty="0" smtClean="0">
                <a:latin typeface="Times New Roman" pitchFamily="18" charset="0"/>
                <a:cs typeface="Times New Roman" pitchFamily="18" charset="0"/>
              </a:rPr>
              <a:t>    Приложение 1 </a:t>
            </a:r>
          </a:p>
          <a:p>
            <a:pPr marL="0" marR="0" lvl="0" indent="269875" algn="just" defTabSz="914400" rtl="0" eaLnBrk="0" fontAlgn="base" latinLnBrk="0" hangingPunct="0">
              <a:lnSpc>
                <a:spcPct val="100000"/>
              </a:lnSpc>
              <a:spcBef>
                <a:spcPct val="0"/>
              </a:spcBef>
              <a:spcAft>
                <a:spcPct val="0"/>
              </a:spcAft>
              <a:buClrTx/>
              <a:buSzTx/>
              <a:buFontTx/>
              <a:buNone/>
              <a:tabLst>
                <a:tab pos="3629025" algn="l"/>
              </a:tabLst>
            </a:pPr>
            <a:r>
              <a:rPr lang="ru-RU" sz="1400" dirty="0" smtClean="0">
                <a:latin typeface="Times New Roman" pitchFamily="18" charset="0"/>
                <a:cs typeface="Times New Roman" pitchFamily="18" charset="0"/>
              </a:rPr>
              <a:t>   Таблица 1.   Сводные результаты диагностики уровня готовности детей к школе</a:t>
            </a:r>
          </a:p>
          <a:p>
            <a:pPr marL="0" marR="0" lvl="0" indent="269875" algn="just" defTabSz="914400" rtl="0" eaLnBrk="0" fontAlgn="base" latinLnBrk="0" hangingPunct="0">
              <a:lnSpc>
                <a:spcPct val="100000"/>
              </a:lnSpc>
              <a:spcBef>
                <a:spcPct val="0"/>
              </a:spcBef>
              <a:spcAft>
                <a:spcPct val="0"/>
              </a:spcAft>
              <a:buClrTx/>
              <a:buSzTx/>
              <a:buFontTx/>
              <a:buNone/>
              <a:tabLst>
                <a:tab pos="3629025" algn="l"/>
              </a:tabLst>
            </a:pPr>
            <a:r>
              <a:rPr lang="ru-RU" sz="1400" b="1" dirty="0" smtClean="0">
                <a:latin typeface="Times New Roman" pitchFamily="18" charset="0"/>
                <a:cs typeface="Times New Roman" pitchFamily="18" charset="0"/>
              </a:rPr>
              <a:t>   «Готовность к школе» 2015-2016 уч. год.</a:t>
            </a:r>
          </a:p>
          <a:p>
            <a:pPr marL="0" marR="0" lvl="0" indent="269875" algn="l" defTabSz="914400" rtl="0" eaLnBrk="0" fontAlgn="base" latinLnBrk="0" hangingPunct="0">
              <a:lnSpc>
                <a:spcPct val="100000"/>
              </a:lnSpc>
              <a:spcBef>
                <a:spcPct val="0"/>
              </a:spcBef>
              <a:spcAft>
                <a:spcPct val="0"/>
              </a:spcAft>
              <a:buClrTx/>
              <a:buSzTx/>
              <a:buFontTx/>
              <a:buNone/>
              <a:tabLst>
                <a:tab pos="3629025"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0"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2286000" y="476672"/>
            <a:ext cx="4572000" cy="369332"/>
          </a:xfrm>
          <a:prstGeom prst="rect">
            <a:avLst/>
          </a:prstGeom>
        </p:spPr>
        <p:txBody>
          <a:bodyPr wrap="square">
            <a:spAutoFit/>
          </a:bodyPr>
          <a:lstStyle/>
          <a:p>
            <a:pPr algn="ctr"/>
            <a:r>
              <a:rPr lang="ru-RU"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 </a:t>
            </a:r>
            <a:endParaRPr lang="ru-RU" dirty="0"/>
          </a:p>
        </p:txBody>
      </p:sp>
      <p:graphicFrame>
        <p:nvGraphicFramePr>
          <p:cNvPr id="4" name="Таблица 3"/>
          <p:cNvGraphicFramePr>
            <a:graphicFrameLocks noGrp="1"/>
          </p:cNvGraphicFramePr>
          <p:nvPr/>
        </p:nvGraphicFramePr>
        <p:xfrm>
          <a:off x="755578" y="908718"/>
          <a:ext cx="6696744" cy="2160241"/>
        </p:xfrm>
        <a:graphic>
          <a:graphicData uri="http://schemas.openxmlformats.org/drawingml/2006/table">
            <a:tbl>
              <a:tblPr/>
              <a:tblGrid>
                <a:gridCol w="1381727"/>
                <a:gridCol w="560840"/>
                <a:gridCol w="842371"/>
                <a:gridCol w="561581"/>
                <a:gridCol w="749021"/>
                <a:gridCol w="560840"/>
                <a:gridCol w="654932"/>
                <a:gridCol w="561581"/>
                <a:gridCol w="823851"/>
              </a:tblGrid>
              <a:tr h="392771">
                <a:tc rowSpan="2">
                  <a:txBody>
                    <a:bodyPr/>
                    <a:lstStyle/>
                    <a:p>
                      <a:pPr indent="269875" algn="ctr">
                        <a:spcAft>
                          <a:spcPts val="0"/>
                        </a:spcAft>
                      </a:pPr>
                      <a:r>
                        <a:rPr lang="ru-RU" sz="1200" b="1" dirty="0">
                          <a:latin typeface="Times New Roman"/>
                          <a:ea typeface="Times New Roman"/>
                        </a:rPr>
                        <a:t>Группа</a:t>
                      </a:r>
                      <a:endParaRPr lang="ru-RU" sz="1200" dirty="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gridSpan="4">
                  <a:txBody>
                    <a:bodyPr/>
                    <a:lstStyle/>
                    <a:p>
                      <a:pPr indent="269875" algn="ctr">
                        <a:spcAft>
                          <a:spcPts val="0"/>
                        </a:spcAft>
                      </a:pPr>
                      <a:r>
                        <a:rPr lang="ru-RU" sz="1200" b="1">
                          <a:latin typeface="Times New Roman"/>
                          <a:ea typeface="Times New Roman"/>
                        </a:rPr>
                        <a:t>Старшая группа Б «Радуга»</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indent="269875" algn="ctr">
                        <a:spcAft>
                          <a:spcPts val="0"/>
                        </a:spcAft>
                      </a:pPr>
                      <a:r>
                        <a:rPr lang="ru-RU" sz="1200" b="1">
                          <a:latin typeface="Times New Roman"/>
                          <a:ea typeface="Times New Roman"/>
                        </a:rPr>
                        <a:t>Старшая группа А «Непоседы»</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196386">
                <a:tc vMerge="1">
                  <a:txBody>
                    <a:bodyPr/>
                    <a:lstStyle/>
                    <a:p>
                      <a:endParaRPr lang="ru-RU"/>
                    </a:p>
                  </a:txBody>
                  <a:tcPr/>
                </a:tc>
                <a:tc gridSpan="2">
                  <a:txBody>
                    <a:bodyPr/>
                    <a:lstStyle/>
                    <a:p>
                      <a:pPr indent="269875" algn="ctr">
                        <a:spcAft>
                          <a:spcPts val="0"/>
                        </a:spcAft>
                      </a:pPr>
                      <a:r>
                        <a:rPr lang="ru-RU" sz="1200" b="1">
                          <a:latin typeface="Times New Roman"/>
                          <a:ea typeface="Times New Roman"/>
                        </a:rPr>
                        <a:t>н.г.</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hMerge="1">
                  <a:txBody>
                    <a:bodyPr/>
                    <a:lstStyle/>
                    <a:p>
                      <a:endParaRPr lang="ru-RU"/>
                    </a:p>
                  </a:txBody>
                  <a:tcPr/>
                </a:tc>
                <a:tc gridSpan="2">
                  <a:txBody>
                    <a:bodyPr/>
                    <a:lstStyle/>
                    <a:p>
                      <a:pPr indent="269875" algn="ctr">
                        <a:spcAft>
                          <a:spcPts val="0"/>
                        </a:spcAft>
                      </a:pPr>
                      <a:r>
                        <a:rPr lang="ru-RU" sz="1200" b="1">
                          <a:latin typeface="Times New Roman"/>
                          <a:ea typeface="Times New Roman"/>
                        </a:rPr>
                        <a:t>к.г.</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hMerge="1">
                  <a:txBody>
                    <a:bodyPr/>
                    <a:lstStyle/>
                    <a:p>
                      <a:endParaRPr lang="ru-RU"/>
                    </a:p>
                  </a:txBody>
                  <a:tcPr/>
                </a:tc>
                <a:tc gridSpan="2">
                  <a:txBody>
                    <a:bodyPr/>
                    <a:lstStyle/>
                    <a:p>
                      <a:pPr indent="269875" algn="ctr">
                        <a:spcAft>
                          <a:spcPts val="0"/>
                        </a:spcAft>
                      </a:pPr>
                      <a:r>
                        <a:rPr lang="ru-RU" sz="1200" b="1">
                          <a:latin typeface="Times New Roman"/>
                          <a:ea typeface="Times New Roman"/>
                        </a:rPr>
                        <a:t>н.г.</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hMerge="1">
                  <a:txBody>
                    <a:bodyPr/>
                    <a:lstStyle/>
                    <a:p>
                      <a:endParaRPr lang="ru-RU"/>
                    </a:p>
                  </a:txBody>
                  <a:tcPr/>
                </a:tc>
                <a:tc gridSpan="2">
                  <a:txBody>
                    <a:bodyPr/>
                    <a:lstStyle/>
                    <a:p>
                      <a:pPr indent="269875" algn="ctr">
                        <a:spcAft>
                          <a:spcPts val="0"/>
                        </a:spcAft>
                      </a:pPr>
                      <a:r>
                        <a:rPr lang="ru-RU" sz="1200" b="1">
                          <a:latin typeface="Times New Roman"/>
                          <a:ea typeface="Times New Roman"/>
                        </a:rPr>
                        <a:t>к.г.</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hMerge="1">
                  <a:txBody>
                    <a:bodyPr/>
                    <a:lstStyle/>
                    <a:p>
                      <a:endParaRPr lang="ru-RU"/>
                    </a:p>
                  </a:txBody>
                  <a:tcPr/>
                </a:tc>
              </a:tr>
              <a:tr h="392771">
                <a:tc>
                  <a:txBody>
                    <a:bodyPr/>
                    <a:lstStyle/>
                    <a:p>
                      <a:pPr indent="269875" algn="ctr">
                        <a:spcAft>
                          <a:spcPts val="0"/>
                        </a:spcAft>
                      </a:pPr>
                      <a:r>
                        <a:rPr lang="ru-RU" sz="1200" b="1">
                          <a:latin typeface="Times New Roman"/>
                          <a:ea typeface="Times New Roman"/>
                        </a:rPr>
                        <a:t>Уровень</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indent="269875" algn="ctr">
                        <a:spcAft>
                          <a:spcPts val="0"/>
                        </a:spcAft>
                      </a:pPr>
                      <a:r>
                        <a:rPr lang="ru-RU" sz="1200" b="1">
                          <a:latin typeface="Times New Roman"/>
                          <a:ea typeface="Times New Roman"/>
                        </a:rPr>
                        <a:t>чел.</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indent="269875" algn="ctr">
                        <a:spcAft>
                          <a:spcPts val="0"/>
                        </a:spcAft>
                      </a:pPr>
                      <a:r>
                        <a:rPr lang="ru-RU" sz="1200" b="1">
                          <a:latin typeface="Times New Roman"/>
                          <a:ea typeface="Times New Roman"/>
                        </a:rPr>
                        <a:t>%</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indent="269875" algn="ctr">
                        <a:spcAft>
                          <a:spcPts val="0"/>
                        </a:spcAft>
                      </a:pPr>
                      <a:r>
                        <a:rPr lang="ru-RU" sz="1200" b="1">
                          <a:latin typeface="Times New Roman"/>
                          <a:ea typeface="Times New Roman"/>
                        </a:rPr>
                        <a:t>чел.</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indent="269875" algn="ctr">
                        <a:spcAft>
                          <a:spcPts val="0"/>
                        </a:spcAft>
                      </a:pPr>
                      <a:r>
                        <a:rPr lang="ru-RU" sz="1200" b="1">
                          <a:latin typeface="Times New Roman"/>
                          <a:ea typeface="Times New Roman"/>
                        </a:rPr>
                        <a:t>%</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indent="269875" algn="ctr">
                        <a:spcAft>
                          <a:spcPts val="0"/>
                        </a:spcAft>
                      </a:pPr>
                      <a:r>
                        <a:rPr lang="ru-RU" sz="1200" b="1">
                          <a:latin typeface="Times New Roman"/>
                          <a:ea typeface="Times New Roman"/>
                        </a:rPr>
                        <a:t>чел.</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indent="269875" algn="ctr">
                        <a:spcAft>
                          <a:spcPts val="0"/>
                        </a:spcAft>
                      </a:pPr>
                      <a:r>
                        <a:rPr lang="ru-RU" sz="1200" b="1">
                          <a:latin typeface="Times New Roman"/>
                          <a:ea typeface="Times New Roman"/>
                        </a:rPr>
                        <a:t>%</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indent="269875" algn="ctr">
                        <a:spcAft>
                          <a:spcPts val="0"/>
                        </a:spcAft>
                      </a:pPr>
                      <a:r>
                        <a:rPr lang="ru-RU" sz="1200" b="1">
                          <a:latin typeface="Times New Roman"/>
                          <a:ea typeface="Times New Roman"/>
                        </a:rPr>
                        <a:t>чел.</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indent="269875" algn="ctr">
                        <a:spcAft>
                          <a:spcPts val="0"/>
                        </a:spcAft>
                      </a:pPr>
                      <a:r>
                        <a:rPr lang="ru-RU" sz="1200" b="1">
                          <a:latin typeface="Times New Roman"/>
                          <a:ea typeface="Times New Roman"/>
                        </a:rPr>
                        <a:t>%</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392771">
                <a:tc>
                  <a:txBody>
                    <a:bodyPr/>
                    <a:lstStyle/>
                    <a:p>
                      <a:pPr indent="269875" algn="ctr">
                        <a:spcAft>
                          <a:spcPts val="0"/>
                        </a:spcAft>
                      </a:pPr>
                      <a:r>
                        <a:rPr lang="ru-RU" sz="1200" b="1">
                          <a:latin typeface="Times New Roman"/>
                          <a:ea typeface="Times New Roman"/>
                        </a:rPr>
                        <a:t>Готовность</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indent="269875" algn="ctr">
                        <a:spcAft>
                          <a:spcPts val="0"/>
                        </a:spcAft>
                      </a:pPr>
                      <a:r>
                        <a:rPr lang="ru-RU" sz="1200">
                          <a:latin typeface="Times New Roman"/>
                          <a:ea typeface="Times New Roman"/>
                        </a:rPr>
                        <a:t>2</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indent="269875" algn="ctr">
                        <a:spcAft>
                          <a:spcPts val="0"/>
                        </a:spcAft>
                      </a:pPr>
                      <a:r>
                        <a:rPr lang="ru-RU" sz="1200">
                          <a:latin typeface="Times New Roman"/>
                          <a:ea typeface="Times New Roman"/>
                        </a:rPr>
                        <a:t>4,4%</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indent="269875" algn="ctr">
                        <a:spcAft>
                          <a:spcPts val="0"/>
                        </a:spcAft>
                      </a:pPr>
                      <a:r>
                        <a:rPr lang="ru-RU" sz="1200">
                          <a:latin typeface="Times New Roman"/>
                          <a:ea typeface="Times New Roman"/>
                        </a:rPr>
                        <a:t>29</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indent="269875" algn="ctr">
                        <a:spcAft>
                          <a:spcPts val="0"/>
                        </a:spcAft>
                      </a:pPr>
                      <a:r>
                        <a:rPr lang="ru-RU" sz="1200">
                          <a:latin typeface="Times New Roman"/>
                          <a:ea typeface="Times New Roman"/>
                        </a:rPr>
                        <a:t>69%</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indent="269875" algn="ctr">
                        <a:spcAft>
                          <a:spcPts val="0"/>
                        </a:spcAft>
                      </a:pPr>
                      <a:r>
                        <a:rPr lang="ru-RU" sz="1200">
                          <a:latin typeface="Times New Roman"/>
                          <a:ea typeface="Times New Roman"/>
                        </a:rPr>
                        <a:t>3</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indent="269875" algn="ctr">
                        <a:spcAft>
                          <a:spcPts val="0"/>
                        </a:spcAft>
                      </a:pPr>
                      <a:r>
                        <a:rPr lang="ru-RU" sz="1200">
                          <a:latin typeface="Times New Roman"/>
                          <a:ea typeface="Times New Roman"/>
                        </a:rPr>
                        <a:t>6,8%</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indent="269875" algn="ctr">
                        <a:spcAft>
                          <a:spcPts val="0"/>
                        </a:spcAft>
                      </a:pPr>
                      <a:r>
                        <a:rPr lang="ru-RU" sz="1200">
                          <a:latin typeface="Times New Roman"/>
                          <a:ea typeface="Times New Roman"/>
                        </a:rPr>
                        <a:t>19</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indent="269875">
                        <a:spcAft>
                          <a:spcPts val="0"/>
                        </a:spcAft>
                      </a:pPr>
                      <a:r>
                        <a:rPr lang="ru-RU" sz="1200">
                          <a:latin typeface="Times New Roman"/>
                          <a:ea typeface="Times New Roman"/>
                        </a:rPr>
                        <a:t>52,7%</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r>
              <a:tr h="392771">
                <a:tc>
                  <a:txBody>
                    <a:bodyPr/>
                    <a:lstStyle/>
                    <a:p>
                      <a:pPr indent="269875" algn="ctr">
                        <a:spcAft>
                          <a:spcPts val="0"/>
                        </a:spcAft>
                      </a:pPr>
                      <a:r>
                        <a:rPr lang="ru-RU" sz="1200" b="1" dirty="0">
                          <a:latin typeface="Times New Roman"/>
                          <a:ea typeface="Times New Roman"/>
                        </a:rPr>
                        <a:t>Условная готовность</a:t>
                      </a:r>
                      <a:endParaRPr lang="ru-RU" sz="1200" dirty="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indent="269875" algn="ctr">
                        <a:spcAft>
                          <a:spcPts val="0"/>
                        </a:spcAft>
                      </a:pPr>
                      <a:r>
                        <a:rPr lang="ru-RU" sz="1200">
                          <a:latin typeface="Times New Roman"/>
                          <a:ea typeface="Times New Roman"/>
                        </a:rPr>
                        <a:t>40</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indent="269875" algn="ctr">
                        <a:spcAft>
                          <a:spcPts val="0"/>
                        </a:spcAft>
                      </a:pPr>
                      <a:r>
                        <a:rPr lang="ru-RU" sz="1200">
                          <a:latin typeface="Times New Roman"/>
                          <a:ea typeface="Times New Roman"/>
                        </a:rPr>
                        <a:t>88,8%</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indent="269875" algn="ctr">
                        <a:spcAft>
                          <a:spcPts val="0"/>
                        </a:spcAft>
                      </a:pPr>
                      <a:r>
                        <a:rPr lang="ru-RU" sz="1200" dirty="0">
                          <a:latin typeface="Times New Roman"/>
                          <a:ea typeface="Times New Roman"/>
                        </a:rPr>
                        <a:t>13</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indent="269875" algn="ctr">
                        <a:spcAft>
                          <a:spcPts val="0"/>
                        </a:spcAft>
                      </a:pPr>
                      <a:r>
                        <a:rPr lang="ru-RU" sz="1200">
                          <a:latin typeface="Times New Roman"/>
                          <a:ea typeface="Times New Roman"/>
                        </a:rPr>
                        <a:t>30,9%</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indent="269875" algn="ctr">
                        <a:spcAft>
                          <a:spcPts val="0"/>
                        </a:spcAft>
                      </a:pPr>
                      <a:r>
                        <a:rPr lang="ru-RU" sz="1200">
                          <a:latin typeface="Times New Roman"/>
                          <a:ea typeface="Times New Roman"/>
                        </a:rPr>
                        <a:t>39</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indent="269875" algn="ctr">
                        <a:spcAft>
                          <a:spcPts val="0"/>
                        </a:spcAft>
                      </a:pPr>
                      <a:r>
                        <a:rPr lang="ru-RU" sz="1200">
                          <a:latin typeface="Times New Roman"/>
                          <a:ea typeface="Times New Roman"/>
                        </a:rPr>
                        <a:t>88,6%</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indent="269875" algn="ctr">
                        <a:spcAft>
                          <a:spcPts val="0"/>
                        </a:spcAft>
                      </a:pPr>
                      <a:r>
                        <a:rPr lang="ru-RU" sz="1200">
                          <a:latin typeface="Times New Roman"/>
                          <a:ea typeface="Times New Roman"/>
                        </a:rPr>
                        <a:t>16</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indent="269875" algn="ctr">
                        <a:spcAft>
                          <a:spcPts val="0"/>
                        </a:spcAft>
                      </a:pPr>
                      <a:r>
                        <a:rPr lang="ru-RU" sz="1200">
                          <a:latin typeface="Times New Roman"/>
                          <a:ea typeface="Times New Roman"/>
                        </a:rPr>
                        <a:t>44,4%</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392771">
                <a:tc>
                  <a:txBody>
                    <a:bodyPr/>
                    <a:lstStyle/>
                    <a:p>
                      <a:pPr indent="269875" algn="ctr">
                        <a:spcAft>
                          <a:spcPts val="0"/>
                        </a:spcAft>
                      </a:pPr>
                      <a:r>
                        <a:rPr lang="ru-RU" sz="1200" b="1">
                          <a:latin typeface="Times New Roman"/>
                          <a:ea typeface="Times New Roman"/>
                        </a:rPr>
                        <a:t>Неготовность</a:t>
                      </a:r>
                      <a:endParaRPr lang="ru-RU" sz="1200">
                        <a:latin typeface="Times New Roman"/>
                        <a:ea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indent="269875" algn="ctr">
                        <a:spcAft>
                          <a:spcPts val="0"/>
                        </a:spcAft>
                      </a:pPr>
                      <a:r>
                        <a:rPr lang="ru-RU" sz="1200">
                          <a:latin typeface="Times New Roman"/>
                          <a:ea typeface="Times New Roman"/>
                        </a:rPr>
                        <a:t>3</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indent="269875" algn="ctr">
                        <a:spcAft>
                          <a:spcPts val="0"/>
                        </a:spcAft>
                      </a:pPr>
                      <a:r>
                        <a:rPr lang="ru-RU" sz="1200">
                          <a:latin typeface="Times New Roman"/>
                          <a:ea typeface="Times New Roman"/>
                        </a:rPr>
                        <a:t>6,6%</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indent="269875" algn="ctr">
                        <a:spcAft>
                          <a:spcPts val="0"/>
                        </a:spcAft>
                      </a:pPr>
                      <a:r>
                        <a:rPr lang="ru-RU" sz="1200">
                          <a:latin typeface="Times New Roman"/>
                          <a:ea typeface="Times New Roman"/>
                        </a:rPr>
                        <a:t>0</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indent="269875" algn="ctr">
                        <a:spcAft>
                          <a:spcPts val="0"/>
                        </a:spcAft>
                      </a:pPr>
                      <a:r>
                        <a:rPr lang="ru-RU" sz="1200">
                          <a:latin typeface="Times New Roman"/>
                          <a:ea typeface="Times New Roman"/>
                        </a:rPr>
                        <a:t>0%</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indent="269875" algn="ctr">
                        <a:spcAft>
                          <a:spcPts val="0"/>
                        </a:spcAft>
                      </a:pPr>
                      <a:r>
                        <a:rPr lang="ru-RU" sz="1200">
                          <a:latin typeface="Times New Roman"/>
                          <a:ea typeface="Times New Roman"/>
                        </a:rPr>
                        <a:t>2</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indent="269875" algn="ctr">
                        <a:spcAft>
                          <a:spcPts val="0"/>
                        </a:spcAft>
                      </a:pPr>
                      <a:r>
                        <a:rPr lang="ru-RU" sz="1200">
                          <a:latin typeface="Times New Roman"/>
                          <a:ea typeface="Times New Roman"/>
                        </a:rPr>
                        <a:t>4,5%</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indent="269875" algn="ctr">
                        <a:spcAft>
                          <a:spcPts val="0"/>
                        </a:spcAft>
                      </a:pPr>
                      <a:r>
                        <a:rPr lang="ru-RU" sz="1200">
                          <a:latin typeface="Times New Roman"/>
                          <a:ea typeface="Times New Roman"/>
                        </a:rPr>
                        <a:t>1</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indent="269875" algn="ctr">
                        <a:spcAft>
                          <a:spcPts val="0"/>
                        </a:spcAft>
                      </a:pPr>
                      <a:r>
                        <a:rPr lang="ru-RU" sz="1200" dirty="0">
                          <a:latin typeface="Times New Roman"/>
                          <a:ea typeface="Times New Roman"/>
                        </a:rPr>
                        <a:t>2,7%</a:t>
                      </a: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bl>
          </a:graphicData>
        </a:graphic>
      </p:graphicFrame>
      <p:sp>
        <p:nvSpPr>
          <p:cNvPr id="60417" name="Rectangle 1"/>
          <p:cNvSpPr>
            <a:spLocks noChangeArrowheads="1"/>
          </p:cNvSpPr>
          <p:nvPr/>
        </p:nvSpPr>
        <p:spPr bwMode="auto">
          <a:xfrm>
            <a:off x="683568" y="476672"/>
            <a:ext cx="388843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tab pos="3629025" algn="l"/>
              </a:tabLst>
            </a:pPr>
            <a:r>
              <a:rPr lang="ru-RU" sz="1400" b="1" dirty="0" smtClean="0">
                <a:latin typeface="Times New Roman" pitchFamily="18" charset="0"/>
                <a:cs typeface="Times New Roman" pitchFamily="18" charset="0"/>
              </a:rPr>
              <a:t>«Готовность к школе» 2016-2017 уч. год</a:t>
            </a:r>
          </a:p>
          <a:p>
            <a:pPr marL="0" marR="0" lvl="0" indent="450850" algn="l" defTabSz="914400" rtl="0" eaLnBrk="0" fontAlgn="base" latinLnBrk="0" hangingPunct="0">
              <a:lnSpc>
                <a:spcPct val="100000"/>
              </a:lnSpc>
              <a:spcBef>
                <a:spcPct val="0"/>
              </a:spcBef>
              <a:spcAft>
                <a:spcPct val="0"/>
              </a:spcAft>
              <a:buClrTx/>
              <a:buSzTx/>
              <a:buFontTx/>
              <a:buNone/>
              <a:tabLst>
                <a:tab pos="3629025"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0418" name="Rectangle 2"/>
          <p:cNvSpPr>
            <a:spLocks noChangeArrowheads="1"/>
          </p:cNvSpPr>
          <p:nvPr/>
        </p:nvSpPr>
        <p:spPr bwMode="auto">
          <a:xfrm rot="10800000" flipV="1">
            <a:off x="755576" y="3125741"/>
            <a:ext cx="813690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400" b="1" dirty="0" smtClean="0">
                <a:latin typeface="Times New Roman" pitchFamily="18" charset="0"/>
                <a:cs typeface="Times New Roman" pitchFamily="18" charset="0"/>
              </a:rPr>
              <a:t>Динамика результатов готовности к обучению в школе детей старшей группы «Непоседы»  «А»:</a:t>
            </a:r>
          </a:p>
        </p:txBody>
      </p:sp>
      <p:sp>
        <p:nvSpPr>
          <p:cNvPr id="604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Диаграмма 7"/>
          <p:cNvGraphicFramePr/>
          <p:nvPr/>
        </p:nvGraphicFramePr>
        <p:xfrm>
          <a:off x="1475656" y="3645024"/>
          <a:ext cx="6912768" cy="2376264"/>
        </p:xfrm>
        <a:graphic>
          <a:graphicData uri="http://schemas.openxmlformats.org/drawingml/2006/chart">
            <c:chart xmlns:c="http://schemas.openxmlformats.org/drawingml/2006/chart" xmlns:r="http://schemas.openxmlformats.org/officeDocument/2006/relationships" r:id="rId3"/>
          </a:graphicData>
        </a:graphic>
      </p:graphicFrame>
      <p:sp>
        <p:nvSpPr>
          <p:cNvPr id="60421" name="Rectangle 5"/>
          <p:cNvSpPr>
            <a:spLocks noChangeArrowheads="1"/>
          </p:cNvSpPr>
          <p:nvPr/>
        </p:nvSpPr>
        <p:spPr bwMode="auto">
          <a:xfrm>
            <a:off x="0" y="1590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24384"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2286000" y="476672"/>
            <a:ext cx="4572000" cy="369332"/>
          </a:xfrm>
          <a:prstGeom prst="rect">
            <a:avLst/>
          </a:prstGeom>
        </p:spPr>
        <p:txBody>
          <a:bodyPr wrap="square">
            <a:spAutoFit/>
          </a:bodyPr>
          <a:lstStyle/>
          <a:p>
            <a:pPr algn="ctr"/>
            <a:r>
              <a:rPr lang="ru-RU"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 </a:t>
            </a:r>
            <a:endParaRPr lang="ru-RU" dirty="0"/>
          </a:p>
        </p:txBody>
      </p:sp>
      <p:sp>
        <p:nvSpPr>
          <p:cNvPr id="61441" name="Rectangle 1"/>
          <p:cNvSpPr>
            <a:spLocks noChangeArrowheads="1"/>
          </p:cNvSpPr>
          <p:nvPr/>
        </p:nvSpPr>
        <p:spPr bwMode="auto">
          <a:xfrm>
            <a:off x="971600" y="718828"/>
            <a:ext cx="777686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400" b="1" dirty="0" smtClean="0">
                <a:latin typeface="Times New Roman" pitchFamily="18" charset="0"/>
                <a:cs typeface="Times New Roman" pitchFamily="18" charset="0"/>
              </a:rPr>
              <a:t>Динамика результатов готовности к обучению в школе детей старшей группы «Радуга»  «Б»:</a:t>
            </a:r>
          </a:p>
        </p:txBody>
      </p:sp>
      <p:sp>
        <p:nvSpPr>
          <p:cNvPr id="6144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Диаграмма 5"/>
          <p:cNvGraphicFramePr/>
          <p:nvPr/>
        </p:nvGraphicFramePr>
        <p:xfrm>
          <a:off x="1043608" y="1340768"/>
          <a:ext cx="7488832" cy="2016224"/>
        </p:xfrm>
        <a:graphic>
          <a:graphicData uri="http://schemas.openxmlformats.org/drawingml/2006/chart">
            <c:chart xmlns:c="http://schemas.openxmlformats.org/drawingml/2006/chart" xmlns:r="http://schemas.openxmlformats.org/officeDocument/2006/relationships" r:id="rId3"/>
          </a:graphicData>
        </a:graphic>
      </p:graphicFrame>
      <p:sp>
        <p:nvSpPr>
          <p:cNvPr id="61444" name="Rectangle 4"/>
          <p:cNvSpPr>
            <a:spLocks noChangeArrowheads="1"/>
          </p:cNvSpPr>
          <p:nvPr/>
        </p:nvSpPr>
        <p:spPr bwMode="auto">
          <a:xfrm>
            <a:off x="0" y="18954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12192"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1071538" y="428604"/>
            <a:ext cx="6912768" cy="5632311"/>
          </a:xfrm>
          <a:prstGeom prst="rect">
            <a:avLst/>
          </a:prstGeom>
        </p:spPr>
        <p:txBody>
          <a:bodyPr wrap="square">
            <a:spAutoFit/>
          </a:bodyPr>
          <a:lstStyle/>
          <a:p>
            <a:pPr algn="ctr"/>
            <a:r>
              <a:rPr lang="ru-RU" sz="3600"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Самоанализы, презентации, фото        и видео отчеты к заявленным ООД, планы, краткосрочные проекты, консультации, тематические беседы, приложения к творческому отчёту, размещены на странице   </a:t>
            </a:r>
          </a:p>
          <a:p>
            <a:pPr algn="ctr"/>
            <a:r>
              <a:rPr lang="ru-RU" sz="3600"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«Воспитатель года – 2018г.»                      на сайте  МБДОУ «Детский сад №1 «Радуга» г. Гудермес»  </a:t>
            </a:r>
          </a:p>
          <a:p>
            <a:pPr algn="ctr"/>
            <a:r>
              <a:rPr lang="en-US" sz="3600" b="1" dirty="0" smtClean="0"/>
              <a:t>udo-001.do95.ru</a:t>
            </a:r>
            <a:endParaRPr lang="ru-RU" sz="3600"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0"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1071538" y="928670"/>
            <a:ext cx="6912768" cy="4524315"/>
          </a:xfrm>
          <a:prstGeom prst="rect">
            <a:avLst/>
          </a:prstGeom>
        </p:spPr>
        <p:txBody>
          <a:bodyPr wrap="square">
            <a:spAutoFit/>
          </a:bodyPr>
          <a:lstStyle/>
          <a:p>
            <a:pPr algn="ctr"/>
            <a:r>
              <a:rPr lang="ru-RU" sz="9600"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Спасибо </a:t>
            </a:r>
          </a:p>
          <a:p>
            <a:pPr algn="ctr"/>
            <a:r>
              <a:rPr lang="ru-RU" sz="9600"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за </a:t>
            </a:r>
          </a:p>
          <a:p>
            <a:pPr algn="ctr"/>
            <a:r>
              <a:rPr lang="ru-RU" sz="9600" b="1" i="1" dirty="0" smtClean="0">
                <a:ln w="3175">
                  <a:solidFill>
                    <a:schemeClr val="tx1"/>
                  </a:solidFill>
                </a:ln>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effectLst>
                  <a:reflection blurRad="6350" stA="60000" endA="900" endPos="58000" dir="5400000" sy="-100000" algn="bl" rotWithShape="0"/>
                </a:effectLst>
                <a:latin typeface="Monotype Corsiva" pitchFamily="66" charset="0"/>
                <a:cs typeface="Times New Roman" pitchFamily="18" charset="0"/>
              </a:rPr>
              <a:t>внимание!</a:t>
            </a:r>
            <a:endParaRPr lang="ru-RU" sz="9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12192"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8129" name="Rectangle 1"/>
          <p:cNvSpPr>
            <a:spLocks noChangeArrowheads="1"/>
          </p:cNvSpPr>
          <p:nvPr/>
        </p:nvSpPr>
        <p:spPr bwMode="auto">
          <a:xfrm>
            <a:off x="827584" y="326492"/>
            <a:ext cx="7704856" cy="57668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ru-RU" dirty="0" smtClean="0">
                <a:latin typeface="Times New Roman" pitchFamily="18" charset="0"/>
                <a:cs typeface="Times New Roman" pitchFamily="18" charset="0"/>
              </a:rPr>
              <a:t>          Мне нравится то, чем я занимаюсь. Детский сад — маленький мир.     В нем я чувствую себя свободно, легко. И радость, которую мне приносит моя работа, не оценивается чем-то материальным. Чувствовать ответственность, свою сопричастность к чему-то большому — это большое счастье. Несмотря   на все трудности, главным в работе педагога-психолога остается умение пустить детей по жизненному пути честными, добрыми, порядочными людьми. А мы взрослые, должны быть для них примером. Главный принцип моей работы:  «Не навреди!», ведь у каждого ребенка все только начинается.  Моё педагогическое кредо: «Понять и прочувствовать детский мир, подобрать ключик к каждому ребенку, чтобы раскрыть его индивидуальность». </a:t>
            </a:r>
          </a:p>
          <a:p>
            <a:pPr marL="0" marR="0" lvl="0" indent="0" algn="just" defTabSz="914400" rtl="0" eaLnBrk="1" fontAlgn="base" latinLnBrk="0" hangingPunct="1">
              <a:lnSpc>
                <a:spcPct val="100000"/>
              </a:lnSpc>
              <a:spcBef>
                <a:spcPct val="0"/>
              </a:spcBef>
              <a:spcAft>
                <a:spcPct val="0"/>
              </a:spcAft>
              <a:buClrTx/>
              <a:buSzTx/>
              <a:buFontTx/>
              <a:buNone/>
              <a:tabLst/>
            </a:pPr>
            <a:r>
              <a:rPr lang="ru-RU" dirty="0" smtClean="0">
                <a:latin typeface="Times New Roman" pitchFamily="18" charset="0"/>
                <a:cs typeface="Times New Roman" pitchFamily="18" charset="0"/>
              </a:rPr>
              <a:t>         Организуя свою работу, я поставила перед собой следующие задачи:</a:t>
            </a:r>
          </a:p>
          <a:p>
            <a:pPr marL="0" marR="0" lvl="0" indent="0" algn="just" defTabSz="914400" rtl="0" eaLnBrk="0" fontAlgn="base" latinLnBrk="0" hangingPunct="0">
              <a:lnSpc>
                <a:spcPct val="100000"/>
              </a:lnSpc>
              <a:spcBef>
                <a:spcPct val="0"/>
              </a:spcBef>
              <a:spcAft>
                <a:spcPct val="0"/>
              </a:spcAft>
              <a:buClrTx/>
              <a:buSzTx/>
              <a:buFontTx/>
              <a:buChar char="•"/>
              <a:tabLst/>
            </a:pPr>
            <a:r>
              <a:rPr lang="ru-RU" dirty="0" smtClean="0">
                <a:latin typeface="Times New Roman" pitchFamily="18" charset="0"/>
                <a:cs typeface="Times New Roman" pitchFamily="18" charset="0"/>
              </a:rPr>
              <a:t>создать условия в дошкольном образовательном учреждении, способствующие психологическому здоровью детей;</a:t>
            </a:r>
          </a:p>
          <a:p>
            <a:pPr marL="0" marR="0" lvl="0" indent="0" algn="just" defTabSz="914400" rtl="0" eaLnBrk="0" fontAlgn="base" latinLnBrk="0" hangingPunct="0">
              <a:lnSpc>
                <a:spcPct val="100000"/>
              </a:lnSpc>
              <a:spcBef>
                <a:spcPct val="0"/>
              </a:spcBef>
              <a:spcAft>
                <a:spcPct val="0"/>
              </a:spcAft>
              <a:buClrTx/>
              <a:buSzTx/>
              <a:buFontTx/>
              <a:buChar char="•"/>
              <a:tabLst/>
            </a:pPr>
            <a:r>
              <a:rPr lang="ru-RU" dirty="0" smtClean="0">
                <a:latin typeface="Times New Roman" pitchFamily="18" charset="0"/>
                <a:cs typeface="Times New Roman" pitchFamily="18" charset="0"/>
              </a:rPr>
              <a:t>обеспечить эмоциональное благополучие всех участников воспитательно-образовательного процесса; </a:t>
            </a:r>
          </a:p>
          <a:p>
            <a:pPr marL="0" marR="0" lvl="0" indent="0" algn="just" defTabSz="914400" rtl="0" eaLnBrk="0" fontAlgn="base" latinLnBrk="0" hangingPunct="0">
              <a:lnSpc>
                <a:spcPct val="100000"/>
              </a:lnSpc>
              <a:spcBef>
                <a:spcPct val="0"/>
              </a:spcBef>
              <a:spcAft>
                <a:spcPct val="0"/>
              </a:spcAft>
              <a:buClrTx/>
              <a:buSzTx/>
              <a:buFontTx/>
              <a:buChar char="•"/>
              <a:tabLst/>
            </a:pPr>
            <a:r>
              <a:rPr lang="ru-RU" dirty="0" smtClean="0">
                <a:latin typeface="Times New Roman" pitchFamily="18" charset="0"/>
                <a:cs typeface="Times New Roman" pitchFamily="18" charset="0"/>
              </a:rPr>
              <a:t>проводить своевременную диагностику различного профиля                                    и предназначения;</a:t>
            </a:r>
          </a:p>
          <a:p>
            <a:pPr marL="0" marR="0" lvl="0" indent="0" algn="just" defTabSz="914400" rtl="0" eaLnBrk="0" fontAlgn="base" latinLnBrk="0" hangingPunct="0">
              <a:lnSpc>
                <a:spcPct val="100000"/>
              </a:lnSpc>
              <a:spcBef>
                <a:spcPct val="0"/>
              </a:spcBef>
              <a:spcAft>
                <a:spcPct val="0"/>
              </a:spcAft>
              <a:buClrTx/>
              <a:buSzTx/>
              <a:buFontTx/>
              <a:buChar char="•"/>
              <a:tabLst/>
            </a:pPr>
            <a:r>
              <a:rPr lang="ru-RU" dirty="0" smtClean="0">
                <a:latin typeface="Times New Roman" pitchFamily="18" charset="0"/>
                <a:cs typeface="Times New Roman" pitchFamily="18" charset="0"/>
              </a:rPr>
              <a:t>содействовать повышению психолого-педагогической компетентности педагогов, родителей.</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12192"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7106" name="Rectangle 2"/>
          <p:cNvSpPr>
            <a:spLocks noChangeArrowheads="1"/>
          </p:cNvSpPr>
          <p:nvPr/>
        </p:nvSpPr>
        <p:spPr bwMode="auto">
          <a:xfrm>
            <a:off x="1043608" y="451132"/>
            <a:ext cx="727280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Федеральный государственный образовательный стандарт дошкольного образования предъявляет нам, педагогам, определенные требования, которым мы должны следовать. Ведущим видом  детской деятельности по ФГОС ДО является игра, и я строю свою работу с детьми по этому принципу. Провожу коррекционные занятия с детьми в игровой форме. Занятия с детьми позволяют расти профессионально и находить новые подходы в работе, а индивидуальная работа с детьми - открыть и глубже прочувствовать тонкое строение детской души, понять принципы и суть поведения воспитанников, причины многих поступков и слов.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Желание помочь ребенку, мною движет всегда.  Я стараюсь максимально создать условия  для комфортного  пребывания детей на занятии. Заранее продумываю предметно – развивающую среду. Продумываю сюжеты игр, собираю дидактический и наглядный материал, использую информационные технологии, чтобы детям было интересно и, чтобы ребенок не чувствовал зажатости и скованности. Использование инновационных технологий способствует повышения уровня своих знаний, компетентности, как специалиста – психолога.               В работе с детьми посредством ТСО, демонстрирую учебно-познавательные презентации.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12192"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6561" name="Rectangle 1"/>
          <p:cNvSpPr>
            <a:spLocks noChangeArrowheads="1"/>
          </p:cNvSpPr>
          <p:nvPr/>
        </p:nvSpPr>
        <p:spPr bwMode="auto">
          <a:xfrm>
            <a:off x="899592" y="382741"/>
            <a:ext cx="734481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ru-RU" dirty="0" smtClean="0">
                <a:latin typeface="Times New Roman" pitchFamily="18" charset="0"/>
                <a:cs typeface="Times New Roman" pitchFamily="18" charset="0"/>
              </a:rPr>
              <a:t>        Также использую метод проекта, разрабатываю и реализую проекты. В частности, реализовала такие проекты, как «Цветотерапия» и «Дорога в школу».  Дабы привлечь внимание детей и в целях сенсомоторного развития, мною изготовлены пособия, которые                 я применяю в работе с детьми, это умная доска «</a:t>
            </a:r>
            <a:r>
              <a:rPr lang="ru-RU" dirty="0" err="1" smtClean="0">
                <a:latin typeface="Times New Roman" pitchFamily="18" charset="0"/>
                <a:cs typeface="Times New Roman" pitchFamily="18" charset="0"/>
              </a:rPr>
              <a:t>Бизибод</a:t>
            </a:r>
            <a:r>
              <a:rPr lang="ru-RU" dirty="0" smtClean="0">
                <a:latin typeface="Times New Roman" pitchFamily="18" charset="0"/>
                <a:cs typeface="Times New Roman" pitchFamily="18" charset="0"/>
              </a:rPr>
              <a:t>», для тактильного восприятия, доски: «Радужная гусеница», «Солнышко                  с облаками», для развития мелкой моторики и логического мышления игра «Кто и что ест?». Также, изготовила ширму для демонстрации сказок «В гостях у сказки». Применение этих пособий, помогает мне добиваться эффективных результатов в  работе. </a:t>
            </a:r>
          </a:p>
          <a:p>
            <a:pPr marL="0" marR="0" lvl="0" indent="0" algn="just" defTabSz="914400" rtl="0" eaLnBrk="0" fontAlgn="base" latinLnBrk="0" hangingPunct="0">
              <a:lnSpc>
                <a:spcPct val="100000"/>
              </a:lnSpc>
              <a:spcBef>
                <a:spcPct val="0"/>
              </a:spcBef>
              <a:spcAft>
                <a:spcPct val="0"/>
              </a:spcAft>
              <a:buClrTx/>
              <a:buSzTx/>
              <a:buFontTx/>
              <a:buNone/>
              <a:tabLst/>
            </a:pPr>
            <a:r>
              <a:rPr lang="ru-RU" dirty="0" smtClean="0">
                <a:latin typeface="Times New Roman" pitchFamily="18" charset="0"/>
                <a:cs typeface="Times New Roman" pitchFamily="18" charset="0"/>
              </a:rPr>
              <a:t>       Однако, работа педагога – психолога предусматривает тесный контакт не только с детьми, но и с родителями. Дошкольное детство — это особый период в развитии ребенка, в этот период происходит становление личности. За все время работы, я столкнулась с частым проявлением агрессивности, тревожности, неуверенности со стороны дошкольников. Возник главный вопрос - «Почему?». Наш бешеный ритм жизни, появление все более новых усовершенствованных технологий оставляет нам меньше времени на семью, на детей. Родители большую часть времени посвящают не детям, а работе. Современная жизнь требует больших затрат.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379a4027.png"/>
          <p:cNvPicPr>
            <a:picLocks noChangeAspect="1"/>
          </p:cNvPicPr>
          <p:nvPr/>
        </p:nvPicPr>
        <p:blipFill>
          <a:blip r:embed="rId2" cstate="print"/>
          <a:stretch>
            <a:fillRect/>
          </a:stretch>
        </p:blipFill>
        <p:spPr>
          <a:xfrm>
            <a:off x="12192" y="0"/>
            <a:ext cx="9119616"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7585" name="Rectangle 1"/>
          <p:cNvSpPr>
            <a:spLocks noChangeArrowheads="1"/>
          </p:cNvSpPr>
          <p:nvPr/>
        </p:nvSpPr>
        <p:spPr bwMode="auto">
          <a:xfrm>
            <a:off x="1331640" y="317578"/>
            <a:ext cx="7344816" cy="60637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ru-RU" dirty="0" smtClean="0">
                <a:latin typeface="Times New Roman" pitchFamily="18" charset="0"/>
                <a:cs typeface="Times New Roman" pitchFamily="18" charset="0"/>
              </a:rPr>
              <a:t>          И вот, как итог, современные дети недополучают внимания со стороны родителей. Отсюда вытекают проблемы в развитии: у детей появляется агрессивность, тревожность, замкнутость. Дети стараются привлечь внимание родителей всеми доступными средствами. И, как следствие, родители и дети нуждаются в психологической помощи. Поэтому, в своей профессии дошкольного педагога-психолога одним из главных, считаю взаимодействие с родителями, создание благоприятных условий для решения возникающих проблем родителей с детьми. Но,      к сожалению, решение психологических проблем только в условиях детского сада является недостаточным и не даст эффективный результат. Если не будет установлен тесный контакт с родителями, такая работа будет носить поверхностный характер, и та положительная динамика, которая появится в развитии ребенка, очень скоро сойдет на «нет».  Работа с детьми должна вестись и вне стен детского сада – дома. Поэтому, в первую очередь, желание родителей взаимодействовать с психологом, помочь ребенку преодолеть проблемные моменты, являются важнейшим фактором на пути перемен к лучшему. Только совместная плодотворная работа дает благоприятный результат.  Работа с родителями в этом направлении, позволила увидеть глубину взаимоотношений в семье, наладить взаимопонимание внутри ячейки общества. С родителями  я не прерываю установленный  контакт.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676</TotalTime>
  <Words>3357</Words>
  <Application>Microsoft Office PowerPoint</Application>
  <PresentationFormat>Экран (4:3)</PresentationFormat>
  <Paragraphs>570</Paragraphs>
  <Slides>56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56</vt:i4>
      </vt:variant>
    </vt:vector>
  </HeadingPairs>
  <TitlesOfParts>
    <vt:vector size="5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Madina MMM</cp:lastModifiedBy>
  <cp:revision>20</cp:revision>
  <dcterms:created xsi:type="dcterms:W3CDTF">2018-02-13T15:27:47Z</dcterms:created>
  <dcterms:modified xsi:type="dcterms:W3CDTF">2018-02-14T18:58:16Z</dcterms:modified>
</cp:coreProperties>
</file>