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34"/>
  </p:notesMasterIdLst>
  <p:sldIdLst>
    <p:sldId id="256" r:id="rId4"/>
    <p:sldId id="291" r:id="rId5"/>
    <p:sldId id="274" r:id="rId6"/>
    <p:sldId id="281" r:id="rId7"/>
    <p:sldId id="275" r:id="rId8"/>
    <p:sldId id="277" r:id="rId9"/>
    <p:sldId id="310" r:id="rId10"/>
    <p:sldId id="311" r:id="rId11"/>
    <p:sldId id="312" r:id="rId12"/>
    <p:sldId id="278" r:id="rId13"/>
    <p:sldId id="265" r:id="rId14"/>
    <p:sldId id="276" r:id="rId15"/>
    <p:sldId id="304" r:id="rId16"/>
    <p:sldId id="282" r:id="rId17"/>
    <p:sldId id="307" r:id="rId18"/>
    <p:sldId id="308" r:id="rId19"/>
    <p:sldId id="295" r:id="rId20"/>
    <p:sldId id="305" r:id="rId21"/>
    <p:sldId id="306" r:id="rId22"/>
    <p:sldId id="296" r:id="rId23"/>
    <p:sldId id="279" r:id="rId24"/>
    <p:sldId id="298" r:id="rId25"/>
    <p:sldId id="309" r:id="rId26"/>
    <p:sldId id="299" r:id="rId27"/>
    <p:sldId id="300" r:id="rId28"/>
    <p:sldId id="301" r:id="rId29"/>
    <p:sldId id="302" r:id="rId30"/>
    <p:sldId id="290" r:id="rId31"/>
    <p:sldId id="313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4374" autoAdjust="0"/>
  </p:normalViewPr>
  <p:slideViewPr>
    <p:cSldViewPr>
      <p:cViewPr varScale="1">
        <p:scale>
          <a:sx n="69" d="100"/>
          <a:sy n="69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949" y="-7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7BFB2-312B-4049-A4CA-26269B4AD0E0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9847F-1F17-4D84-B895-B5EBBE789B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3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9847F-1F17-4D84-B895-B5EBBE789B6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10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24691-8561-4520-8380-F8FCBE2F6A5D}" type="datetimeFigureOut">
              <a:rPr lang="ru-RU" smtClean="0"/>
              <a:pPr/>
              <a:t>01.02.2020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01AE7-889A-41B6-B932-AE002D2B3B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480720" cy="1008113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Муниципальное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бюджетное дошкольное образовательное учреждение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«Детский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сад  №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«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Радуга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»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г.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Гудермес               </a:t>
            </a:r>
            <a:r>
              <a:rPr lang="ru-RU" sz="1800" b="1" kern="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Гудермесского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муниципального </a:t>
            </a:r>
            <a:r>
              <a:rPr lang="ru-RU" sz="1800" b="1" kern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района»</a:t>
            </a:r>
            <a: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1121972"/>
            <a:ext cx="6377391" cy="2880320"/>
          </a:xfrm>
        </p:spPr>
        <p:txBody>
          <a:bodyPr>
            <a:noAutofit/>
          </a:bodyPr>
          <a:lstStyle/>
          <a:p>
            <a:endParaRPr lang="ru-RU" sz="5400" b="1" dirty="0" smtClean="0">
              <a:solidFill>
                <a:srgbClr val="FF0000"/>
              </a:solidFill>
            </a:endParaRPr>
          </a:p>
          <a:p>
            <a:r>
              <a:rPr lang="ru-RU" sz="5400" b="1" dirty="0" smtClean="0">
                <a:solidFill>
                  <a:srgbClr val="FF0000"/>
                </a:solidFill>
              </a:rPr>
              <a:t>ПРОЕКТ                </a:t>
            </a:r>
            <a:r>
              <a:rPr lang="ru-RU" sz="5400" b="1" dirty="0" smtClean="0">
                <a:solidFill>
                  <a:srgbClr val="00B050"/>
                </a:solidFill>
              </a:rPr>
              <a:t>«Домашние животные» </a:t>
            </a:r>
            <a:endParaRPr lang="ru-RU" sz="5400" b="1" dirty="0" smtClean="0">
              <a:solidFill>
                <a:srgbClr val="00B050"/>
              </a:solidFill>
            </a:endParaRPr>
          </a:p>
          <a:p>
            <a:endParaRPr lang="ru-RU" sz="1800" b="1" dirty="0" smtClean="0">
              <a:latin typeface="+mj-lt"/>
            </a:endParaRPr>
          </a:p>
          <a:p>
            <a:pPr algn="r"/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endParaRPr lang="ru-RU" altLang="ru-RU" sz="1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П</a:t>
            </a:r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роект  подготовил: </a:t>
            </a:r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                                                                             воспитатель </a:t>
            </a:r>
            <a:r>
              <a:rPr lang="ru-RU" altLang="ru-RU" sz="2000" b="1" dirty="0" err="1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Висимбаева</a:t>
            </a:r>
            <a:r>
              <a:rPr lang="ru-RU" altLang="ru-RU" sz="20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М.М.</a:t>
            </a:r>
          </a:p>
          <a:p>
            <a:endParaRPr lang="ru-RU" altLang="ru-RU" sz="1800" b="1" dirty="0" smtClean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ru-RU" altLang="ru-RU" sz="1800" b="1" dirty="0" smtClean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2015 г.</a:t>
            </a:r>
            <a:r>
              <a:rPr lang="ru-RU" altLang="ru-RU" sz="18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ru-RU" altLang="ru-RU" sz="1800" b="1" dirty="0" smtClean="0">
                <a:solidFill>
                  <a:srgbClr val="00B050"/>
                </a:solidFill>
                <a:latin typeface="+mj-lt"/>
              </a:rPr>
            </a:br>
            <a:endParaRPr lang="ru-RU" sz="1800" b="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5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15" y="692696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96" y="4013602"/>
            <a:ext cx="1428572" cy="14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0809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3" y="4941168"/>
            <a:ext cx="1428572" cy="14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404664"/>
            <a:ext cx="8229600" cy="4925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Этапы </a:t>
            </a: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реализации проекта </a:t>
            </a:r>
            <a:endParaRPr lang="ru-RU" sz="3600" b="1" dirty="0" smtClean="0">
              <a:solidFill>
                <a:srgbClr val="00B05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 – подготовительный </a:t>
            </a:r>
            <a:r>
              <a:rPr lang="ru-RU" sz="2800" b="1" dirty="0" smtClean="0">
                <a:latin typeface="Monotype Corsiva" panose="03010101010201010101" pitchFamily="66" charset="0"/>
              </a:rPr>
              <a:t>(постановка проблемы)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II – </a:t>
            </a:r>
            <a:r>
              <a:rPr lang="ru-RU" sz="2800" b="1" dirty="0" smtClean="0">
                <a:latin typeface="Monotype Corsiva" panose="03010101010201010101" pitchFamily="66" charset="0"/>
              </a:rPr>
              <a:t>основной (реализация проекта со всеми участниками образовательного процесса)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III – заключительный, </a:t>
            </a:r>
            <a:r>
              <a:rPr lang="ru-RU" sz="2800" b="1" dirty="0" smtClean="0">
                <a:latin typeface="Monotype Corsiva" panose="03010101010201010101" pitchFamily="66" charset="0"/>
              </a:rPr>
              <a:t>аналитический                          (презентация проекта)</a:t>
            </a:r>
            <a:endParaRPr lang="ru-RU" sz="2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2260410" cy="23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76864" cy="41764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+mn-lt"/>
              </a:rPr>
              <a:t>       </a:t>
            </a:r>
            <a:r>
              <a:rPr lang="ru-RU" sz="4000" b="1" dirty="0" smtClean="0">
                <a:latin typeface="+mn-lt"/>
              </a:rPr>
              <a:t>        </a:t>
            </a:r>
            <a:br>
              <a:rPr lang="ru-RU" sz="4000" b="1" dirty="0" smtClean="0">
                <a:latin typeface="+mn-lt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Первый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этап – 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подготовительный                                                              </a:t>
            </a:r>
            <a:b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(постановка проблемы)</a:t>
            </a:r>
            <a: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ru-RU" sz="2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+mn-lt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Постановка </a:t>
            </a:r>
            <a:r>
              <a:rPr lang="ru-RU" sz="2700" b="1" dirty="0">
                <a:latin typeface="Monotype Corsiva" panose="03010101010201010101" pitchFamily="66" charset="0"/>
              </a:rPr>
              <a:t>целей и задач, предварительная работа с детьми и родителями. </a:t>
            </a:r>
            <a:r>
              <a:rPr lang="ru-RU" sz="2700" b="1" dirty="0" smtClean="0"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Выбор </a:t>
            </a:r>
            <a:r>
              <a:rPr lang="ru-RU" sz="2700" b="1" dirty="0">
                <a:latin typeface="Monotype Corsiva" panose="03010101010201010101" pitchFamily="66" charset="0"/>
              </a:rPr>
              <a:t>оборудования и материалов: приобретение домашних животных для </a:t>
            </a:r>
            <a:r>
              <a:rPr lang="ru-RU" sz="2700" b="1" dirty="0" smtClean="0">
                <a:latin typeface="Monotype Corsiva" panose="03010101010201010101" pitchFamily="66" charset="0"/>
              </a:rPr>
              <a:t>макета, изготовление наглядных материалов и масок </a:t>
            </a:r>
            <a:r>
              <a:rPr lang="ru-RU" sz="2700" b="1" dirty="0">
                <a:latin typeface="Monotype Corsiva" panose="03010101010201010101" pitchFamily="66" charset="0"/>
              </a:rPr>
              <a:t>д</a:t>
            </a:r>
            <a:r>
              <a:rPr lang="ru-RU" sz="2700" b="1" dirty="0" smtClean="0">
                <a:latin typeface="Monotype Corsiva" panose="03010101010201010101" pitchFamily="66" charset="0"/>
              </a:rPr>
              <a:t>ля дидактических и подвижных игр. </a:t>
            </a:r>
            <a:r>
              <a:rPr lang="ru-RU" sz="2700" b="1" dirty="0" smtClean="0"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Работа </a:t>
            </a:r>
            <a:r>
              <a:rPr lang="ru-RU" sz="2700" b="1" dirty="0">
                <a:latin typeface="Monotype Corsiva" panose="03010101010201010101" pitchFamily="66" charset="0"/>
              </a:rPr>
              <a:t>с познавательной и художественной литературой (подбор иллюстраций, книг, сказок, рассказов, загадок, по темам); оформление альбома «Домашние животные» (рисунки</a:t>
            </a:r>
            <a:r>
              <a:rPr lang="ru-RU" sz="2700" b="1" dirty="0" smtClean="0">
                <a:latin typeface="Monotype Corsiva" panose="03010101010201010101" pitchFamily="66" charset="0"/>
              </a:rPr>
              <a:t>, сказки, </a:t>
            </a:r>
            <a:r>
              <a:rPr lang="ru-RU" sz="2700" b="1" dirty="0" smtClean="0">
                <a:latin typeface="Monotype Corsiva" panose="03010101010201010101" pitchFamily="66" charset="0"/>
              </a:rPr>
              <a:t>поделки </a:t>
            </a:r>
            <a:r>
              <a:rPr lang="ru-RU" sz="2700" b="1" dirty="0">
                <a:latin typeface="Monotype Corsiva" panose="03010101010201010101" pitchFamily="66" charset="0"/>
              </a:rPr>
              <a:t>сделанные родителями); </a:t>
            </a:r>
            <a:r>
              <a:rPr lang="ru-RU" sz="2700" b="1" dirty="0" smtClean="0">
                <a:latin typeface="Monotype Corsiva" panose="03010101010201010101" pitchFamily="66" charset="0"/>
              </a:rPr>
              <a:t/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700" b="1" dirty="0" smtClean="0">
                <a:latin typeface="Monotype Corsiva" panose="03010101010201010101" pitchFamily="66" charset="0"/>
              </a:rPr>
              <a:t>Подбор </a:t>
            </a:r>
            <a:r>
              <a:rPr lang="ru-RU" sz="2700" b="1" dirty="0">
                <a:latin typeface="Monotype Corsiva" panose="03010101010201010101" pitchFamily="66" charset="0"/>
              </a:rPr>
              <a:t>дидактических и подвижных, пальчиковых игр; конспекты занятий.</a:t>
            </a:r>
            <a:endParaRPr lang="ru-RU" sz="27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00811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Второй этап – </a:t>
            </a:r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основной  (реализация проекта) </a:t>
            </a:r>
            <a:r>
              <a:rPr lang="ru-RU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endParaRPr lang="ru-RU" sz="32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208912" cy="5328592"/>
          </a:xfrm>
        </p:spPr>
        <p:txBody>
          <a:bodyPr>
            <a:normAutofit fontScale="62500" lnSpcReduction="20000"/>
          </a:bodyPr>
          <a:lstStyle/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Оформление уголка по проектной деятельности.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Рассматривание </a:t>
            </a: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альбома «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Домашние животные» 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Информация для родителей по теме проекта.</a:t>
            </a:r>
            <a:endParaRPr lang="ru-RU" b="1" dirty="0" smtClean="0">
              <a:solidFill>
                <a:schemeClr val="tx1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Беседа на тему: «Домашние животные».</a:t>
            </a:r>
            <a:endParaRPr lang="ru-RU" b="1" dirty="0" smtClean="0">
              <a:solidFill>
                <a:schemeClr val="tx1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Дидактическая игра «Чья мама?», «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Кто живет на ферме».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Папка-передвижка по теме проекта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Консультация для родителей: «Домашние животные в жизни ребенка. Психологическая составляющая».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Интеллектуально-деловая игра 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с педагогами: «Ветеринарная лечебница»</a:t>
            </a:r>
            <a:endParaRPr lang="ru-RU" b="1" dirty="0" smtClean="0">
              <a:solidFill>
                <a:schemeClr val="tx1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+mj-ea"/>
                <a:cs typeface="+mj-cs"/>
              </a:rPr>
              <a:t>Знакомство с котом: «Кот Мишка в гостях у воспитанников».</a:t>
            </a:r>
            <a:endParaRPr lang="ru-RU" b="1" dirty="0" smtClean="0">
              <a:solidFill>
                <a:schemeClr val="tx1"/>
              </a:solidFill>
              <a:latin typeface="Monotype Corsiva" panose="03010101010201010101" pitchFamily="66" charset="0"/>
              <a:ea typeface="+mj-ea"/>
              <a:cs typeface="+mj-cs"/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Интегрированная ООД 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«Наблюдение </a:t>
            </a:r>
            <a:r>
              <a:rPr lang="ru-RU" b="1" dirty="0">
                <a:solidFill>
                  <a:schemeClr val="tx1"/>
                </a:solidFill>
                <a:latin typeface="Monotype Corsiva" panose="03010101010201010101" pitchFamily="66" charset="0"/>
              </a:rPr>
              <a:t>за котом</a:t>
            </a: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Памятки для родителей «Безопасность детей при общении с животными».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Чтение художественной литературы С. Маршак «Кошкин дом».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Аппликация «Кошка из геометрической фигуры».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Домашнее задание для детей и родителей «Нарисуй своего любимого домашнего питомца».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Книжки раскраски «Домашние животные».</a:t>
            </a:r>
          </a:p>
          <a:p>
            <a:pPr marL="361950" indent="-361950" algn="l">
              <a:buFont typeface="Wingdings" panose="05000000000000000000" pitchFamily="2" charset="2"/>
              <a:buChar char="Ø"/>
            </a:pPr>
            <a:endParaRPr lang="ru-RU" sz="2000" b="1" dirty="0">
              <a:solidFill>
                <a:schemeClr val="tx1"/>
              </a:solidFill>
            </a:endParaRPr>
          </a:p>
          <a:p>
            <a:pPr marL="361950" indent="-361950" algn="l">
              <a:buFont typeface="Wingdings" panose="05000000000000000000" pitchFamily="2" charset="2"/>
              <a:buChar char="Ø"/>
            </a:pPr>
            <a:endParaRPr lang="ru-RU" sz="2000" b="1" dirty="0" smtClean="0">
              <a:solidFill>
                <a:schemeClr val="tx1"/>
              </a:solidFill>
              <a:ea typeface="+mj-ea"/>
              <a:cs typeface="+mj-cs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41" y="792468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Знакомство </a:t>
            </a:r>
            <a:r>
              <a:rPr lang="ru-RU" b="1" dirty="0">
                <a:latin typeface="Monotype Corsiva" panose="03010101010201010101" pitchFamily="66" charset="0"/>
              </a:rPr>
              <a:t>с котом:                                                                   «Кот Мишка в гостях у воспитанников».</a:t>
            </a:r>
            <a:br>
              <a:rPr lang="ru-RU" b="1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075239" cy="510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64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Третий этап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заключительный                                                                (презентация 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проекта)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                                                      Открытый 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просмотр ООД на тему:                           </a:t>
            </a:r>
            <a:r>
              <a:rPr lang="ru-RU" sz="2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                        «</a:t>
            </a:r>
            <a:r>
              <a:rPr lang="ru-RU" sz="2400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Наблюдение за котом»</a:t>
            </a:r>
            <a:endParaRPr lang="ru-RU" sz="2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8229600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0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8229600" cy="549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05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720"/>
            <a:ext cx="8229600" cy="556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1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992888" cy="549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08720"/>
            <a:ext cx="8147248" cy="556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93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Аппликация: «Кошка из геометрической фигуры»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/>
          <a:stretch/>
        </p:blipFill>
        <p:spPr>
          <a:xfrm>
            <a:off x="971600" y="1196752"/>
            <a:ext cx="7056784" cy="528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85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850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Автор проекта: воспитатель группы среднего дошкольного возраста                                              </a:t>
            </a:r>
            <a:r>
              <a:rPr lang="ru-RU" sz="3200" b="1" dirty="0" err="1" smtClean="0"/>
              <a:t>Висимбаева</a:t>
            </a:r>
            <a:r>
              <a:rPr lang="ru-RU" sz="3200" b="1" dirty="0" smtClean="0"/>
              <a:t> Милана </a:t>
            </a:r>
            <a:r>
              <a:rPr lang="ru-RU" sz="3200" b="1" dirty="0" err="1" smtClean="0"/>
              <a:t>Мусаиповна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Возрастная группа: среднего дошкольного возраста (4-5 лет)</a:t>
            </a:r>
          </a:p>
          <a:p>
            <a:r>
              <a:rPr lang="ru-RU" b="1" dirty="0" smtClean="0"/>
              <a:t>Продолжительность </a:t>
            </a:r>
            <a:r>
              <a:rPr lang="ru-RU" b="1" dirty="0"/>
              <a:t>проекта: </a:t>
            </a:r>
            <a:r>
              <a:rPr lang="ru-RU" b="1" dirty="0" smtClean="0"/>
              <a:t>долгосрочный</a:t>
            </a:r>
          </a:p>
          <a:p>
            <a:r>
              <a:rPr lang="ru-RU" b="1" dirty="0" smtClean="0"/>
              <a:t>Вид проекта: познавательно-исследовательский, творческий </a:t>
            </a:r>
          </a:p>
          <a:p>
            <a:r>
              <a:rPr lang="ru-RU" altLang="ru-RU" b="1" dirty="0" smtClean="0">
                <a:cs typeface="Times New Roman" panose="02020603050405020304" pitchFamily="18" charset="0"/>
              </a:rPr>
              <a:t>Участники </a:t>
            </a:r>
            <a:r>
              <a:rPr lang="ru-RU" altLang="ru-RU" b="1" dirty="0">
                <a:cs typeface="Times New Roman" panose="02020603050405020304" pitchFamily="18" charset="0"/>
              </a:rPr>
              <a:t>проекта: </a:t>
            </a:r>
            <a:r>
              <a:rPr lang="ru-RU" altLang="ru-RU" b="1" dirty="0" smtClean="0">
                <a:cs typeface="Times New Roman" panose="02020603050405020304" pitchFamily="18" charset="0"/>
              </a:rPr>
              <a:t>воспитанники, </a:t>
            </a:r>
            <a:r>
              <a:rPr lang="ru-RU" altLang="ru-RU" b="1" dirty="0">
                <a:cs typeface="Times New Roman" panose="02020603050405020304" pitchFamily="18" charset="0"/>
              </a:rPr>
              <a:t>педагоги, родители</a:t>
            </a:r>
          </a:p>
        </p:txBody>
      </p:sp>
    </p:spTree>
    <p:extLst>
      <p:ext uri="{BB962C8B-B14F-4D97-AF65-F5344CB8AC3E}">
        <p14:creationId xmlns:p14="http://schemas.microsoft.com/office/powerpoint/2010/main" val="20433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346051"/>
          </a:xfrm>
        </p:spPr>
        <p:txBody>
          <a:bodyPr>
            <a:normAutofit fontScale="90000"/>
          </a:bodyPr>
          <a:lstStyle/>
          <a:p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8363272" cy="556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79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dirty="0" smtClean="0">
                <a:latin typeface="Monotype Corsiva" panose="03010101010201010101" pitchFamily="66" charset="0"/>
              </a:rPr>
              <a:t>Дидактическая игра «Чья мама?»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6" name="Picture 2" descr="F:\WD 250\ИРИНКА\ДОКУМЕНТЫ  WORD\ПРЕЗЕНТАЦИИ\ДОМАШНИЕ ЖИВОТНЫЕ\ФОТО  К ПРОЕКТУ 2017г\101MSDCF\DSC035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68760"/>
            <a:ext cx="7056786" cy="50405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Monotype Corsiva" panose="03010101010201010101" pitchFamily="66" charset="0"/>
              </a:rPr>
              <a:t>Дидактическая игра «Кто живет на ферме?»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WD 250\ИРИНКА\ДОКУМЕНТЫ  WORD\ПРЕЗЕНТАЦИИ\ДОМАШНИЕ ЖИВОТНЫЕ\ФОТО  К ПРОЕКТУ 2017г\101MSDCF\DSC03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6" y="1340768"/>
            <a:ext cx="6622022" cy="50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Интеллектуально-деловая </a:t>
            </a:r>
            <a:r>
              <a:rPr lang="ru-RU" b="1" dirty="0">
                <a:latin typeface="Monotype Corsiva" panose="03010101010201010101" pitchFamily="66" charset="0"/>
              </a:rPr>
              <a:t>игра </a:t>
            </a:r>
            <a:r>
              <a:rPr lang="ru-RU" b="1" dirty="0" smtClean="0">
                <a:latin typeface="Monotype Corsiva" panose="03010101010201010101" pitchFamily="66" charset="0"/>
              </a:rPr>
              <a:t>                         с </a:t>
            </a:r>
            <a:r>
              <a:rPr lang="ru-RU" b="1" dirty="0">
                <a:latin typeface="Monotype Corsiva" panose="03010101010201010101" pitchFamily="66" charset="0"/>
              </a:rPr>
              <a:t>педагогами: «Ветеринарная лечебница»</a:t>
            </a:r>
            <a:br>
              <a:rPr lang="ru-RU" b="1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1085"/>
            <a:ext cx="3600400" cy="26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56" y="4293096"/>
            <a:ext cx="3106688" cy="2208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404780"/>
            <a:ext cx="3528392" cy="269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49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3600" b="1" dirty="0" smtClean="0">
                <a:latin typeface="Monotype Corsiva" panose="03010101010201010101" pitchFamily="66" charset="0"/>
              </a:rPr>
              <a:t>Памятка для родителей:                                                 «Безопасное общение с животными»</a:t>
            </a:r>
            <a:endParaRPr lang="ru-RU" sz="36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077072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памятка для родителей безопасность при общении с животны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72596"/>
            <a:ext cx="5328592" cy="5252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2266" y="332656"/>
            <a:ext cx="8062663" cy="79208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4000" b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3200" b="1" dirty="0" smtClean="0">
                <a:latin typeface="Monotype Corsiva" panose="03010101010201010101" pitchFamily="66" charset="0"/>
              </a:rPr>
              <a:t>Папка-передвижка для родителей по теме проекта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5" y="1268760"/>
            <a:ext cx="8209395" cy="511256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Picture 10" descr="09098020979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65" y="5218293"/>
            <a:ext cx="853334" cy="13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D 250\ИРИНКА\ДОКУМЕНТЫ  WORD\ПРЕЗЕНТАЦИИ\ДОМАШНИЕ ЖИВОТНЫЕ\ФОТО  К ПРОЕКТУ 2017г\Новая папка\DSC035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730752" cy="387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WD 250\ИРИНКА\ДОКУМЕНТЫ  WORD\ПРЕЗЕНТАЦИИ\ДОМАШНИЕ ЖИВОТНЫЕ\ФОТО  К ПРОЕКТУ 2017г\Новая папка\DSC03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3888912" cy="3877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3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WD 250\ИРИНКА\ДОКУМЕНТЫ  WORD\ПРЕЗЕНТАЦИИ\ДОМАШНИЕ ЖИВОТНЫЕ\ФОТО  К ПРОЕКТУ 2017г\Новая папка\DSC03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1199"/>
            <a:ext cx="3596813" cy="2504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WD 250\ИРИНКА\ДОКУМЕНТЫ  WORD\ПРЕЗЕНТАЦИИ\ДОМАШНИЕ ЖИВОТНЫЕ\ФОТО  К ПРОЕКТУ 2017г\Новая папка\DSC03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1199"/>
            <a:ext cx="3744417" cy="2504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WD 250\ИРИНКА\ДОКУМЕНТЫ  WORD\ПРЕЗЕНТАЦИИ\ДОМАШНИЕ ЖИВОТНЫЕ\ФОТО  К ПРОЕКТУ 2017г\Новая папка\DSC035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24" y="4055493"/>
            <a:ext cx="3730752" cy="2531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37112"/>
            <a:ext cx="1673267" cy="17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09098020979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924943"/>
            <a:ext cx="853334" cy="14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61950" lvl="0" indent="-361950">
              <a:spcBef>
                <a:spcPct val="20000"/>
              </a:spcBef>
            </a:pP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Консультация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для родителей: </a:t>
            </a: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                                 «Домашние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животные в жизни ребенка. </a:t>
            </a:r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 Психологическая </a:t>
            </a:r>
            <a: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  <a:t>составляющая».</a:t>
            </a:r>
            <a:br>
              <a:rPr lang="ru-RU" sz="2800" b="1" dirty="0">
                <a:solidFill>
                  <a:prstClr val="black"/>
                </a:solidFill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45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Домашнее задание для родителей                    по теме проекта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7638"/>
            <a:ext cx="5400600" cy="510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3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Мой четвероногий друг</a:t>
            </a:r>
            <a:endParaRPr lang="ru-RU" sz="40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3"/>
          <a:stretch/>
        </p:blipFill>
        <p:spPr>
          <a:xfrm>
            <a:off x="3779912" y="4265711"/>
            <a:ext cx="1656184" cy="246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382676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1498" r="151" b="-1498"/>
          <a:stretch/>
        </p:blipFill>
        <p:spPr>
          <a:xfrm>
            <a:off x="4788024" y="980727"/>
            <a:ext cx="3898776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8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anose="03010101010201010101" pitchFamily="66" charset="0"/>
              </a:rPr>
              <a:t>Достигнутый результат по итогам проекта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Реализация проекта «Домашние животные» осуществлялась со всеми участниками образовательного процесса.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Выводы по работе с детьми.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Дети усвоили названия домашних животных и их детенышей, что за ними нужно ухаживать (кормить, поить, лечить, мыть, охранять, пасти) узнали, чем питаются домашние животные и какую пользу они приносят людям. Дети научились использовать в речи названия домашних обитателей и их детенышей, частей их тела, действий, отгадывать загадки, сравнивать. Дети знают, какие звуки издают домашние животные и умеют их различать по голосу. 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Проект был рассчитан на один учебный год, подводя итоги по проведенной работе по реализации проекта, можно с уверенностью сказать, что у детей существенно обогатились представления о строении домашних животных и птиц, отдельных частях тела, их характерных признаках. Воспитанники знают и называют особенности образа их жизни: как двигаются, как едят, что едят, какие звуки издают, где живут. А самое главное, дети усвоили, что нужно любить и заботиться о братья наших меньших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Выводы по работе с родителями и педагогами.</a:t>
            </a:r>
          </a:p>
          <a:p>
            <a:pPr marL="0" indent="0" algn="just">
              <a:buNone/>
            </a:pPr>
            <a:r>
              <a:rPr lang="ru-RU" sz="1600" b="1" dirty="0" smtClean="0">
                <a:latin typeface="Monotype Corsiva" panose="03010101010201010101" pitchFamily="66" charset="0"/>
              </a:rPr>
              <a:t>          Работа </a:t>
            </a:r>
            <a:r>
              <a:rPr lang="ru-RU" sz="1600" b="1" dirty="0">
                <a:latin typeface="Monotype Corsiva" panose="03010101010201010101" pitchFamily="66" charset="0"/>
              </a:rPr>
              <a:t>над проектом дала мне возможность </a:t>
            </a:r>
            <a:r>
              <a:rPr lang="ru-RU" sz="1600" b="1" dirty="0" smtClean="0">
                <a:latin typeface="Monotype Corsiva" panose="03010101010201010101" pitchFamily="66" charset="0"/>
              </a:rPr>
              <a:t>поделиться опытом работы по проектной деятельности с коллегами, возможность выстраивать   </a:t>
            </a:r>
            <a:r>
              <a:rPr lang="ru-RU" sz="1600" b="1" dirty="0">
                <a:latin typeface="Monotype Corsiva" panose="03010101010201010101" pitchFamily="66" charset="0"/>
              </a:rPr>
              <a:t>с родителями отношения </a:t>
            </a:r>
            <a:r>
              <a:rPr lang="ru-RU" sz="1600" b="1" dirty="0" err="1">
                <a:latin typeface="Monotype Corsiva" panose="03010101010201010101" pitchFamily="66" charset="0"/>
              </a:rPr>
              <a:t>взаимосотрудничества</a:t>
            </a:r>
            <a:r>
              <a:rPr lang="ru-RU" sz="1600" b="1" dirty="0">
                <a:latin typeface="Monotype Corsiva" panose="03010101010201010101" pitchFamily="66" charset="0"/>
              </a:rPr>
              <a:t> и </a:t>
            </a:r>
            <a:r>
              <a:rPr lang="ru-RU" sz="1600" b="1" dirty="0" smtClean="0">
                <a:latin typeface="Monotype Corsiva" panose="03010101010201010101" pitchFamily="66" charset="0"/>
              </a:rPr>
              <a:t>взаимопомощи. </a:t>
            </a:r>
            <a:r>
              <a:rPr lang="ru-RU" sz="1600" b="1" dirty="0">
                <a:latin typeface="Monotype Corsiva" panose="03010101010201010101" pitchFamily="66" charset="0"/>
              </a:rPr>
              <a:t>Э</a:t>
            </a:r>
            <a:r>
              <a:rPr lang="ru-RU" sz="1600" b="1" dirty="0" smtClean="0">
                <a:latin typeface="Monotype Corsiva" panose="03010101010201010101" pitchFamily="66" charset="0"/>
              </a:rPr>
              <a:t>то </a:t>
            </a:r>
            <a:r>
              <a:rPr lang="ru-RU" sz="1600" b="1" dirty="0">
                <a:latin typeface="Monotype Corsiva" panose="03010101010201010101" pitchFamily="66" charset="0"/>
              </a:rPr>
              <a:t>в свою очередь способствовало укреплению связи цепочки «Детский сад-ребенок-семья». </a:t>
            </a:r>
          </a:p>
          <a:p>
            <a:pPr marL="0" indent="0">
              <a:buNone/>
            </a:pPr>
            <a:endParaRPr lang="ru-RU" sz="1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404664"/>
            <a:ext cx="8424936" cy="5721499"/>
          </a:xfrm>
        </p:spPr>
        <p:txBody>
          <a:bodyPr>
            <a:normAutofit/>
          </a:bodyPr>
          <a:lstStyle/>
          <a:p>
            <a:pPr marL="85725" indent="0" algn="ctr">
              <a:lnSpc>
                <a:spcPct val="80000"/>
              </a:lnSpc>
              <a:buNone/>
              <a:tabLst>
                <a:tab pos="85725" algn="l"/>
              </a:tabLst>
              <a:defRPr/>
            </a:pP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АКТУАЛЬНОСТЬ.</a:t>
            </a:r>
            <a:endParaRPr lang="ru-RU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0" algn="just">
              <a:lnSpc>
                <a:spcPct val="80000"/>
              </a:lnSpc>
              <a:buNone/>
              <a:tabLst>
                <a:tab pos="85725" algn="l"/>
              </a:tabLst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Воспитание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бережного и заботливого отношения к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животным  имеет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большое значение в дошкольный период в жизни ребенка. Разнообразные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ситуации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общения с домашними животными дают большой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запас представлений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об  их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особенностях, повадках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, пробуждают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интерес, любознательность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, формируют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навык взаимодействия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с ними.</a:t>
            </a:r>
            <a:endParaRPr lang="en-US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-85725" algn="just">
              <a:lnSpc>
                <a:spcPct val="80000"/>
              </a:lnSpc>
              <a:buNone/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 Не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может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быть добрым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человек, который не любит животных, который никогда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не проявил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о них заботу. Вовлекая ребенка в совместную деятельность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по уходу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за домашними питомцами, взрослые развивают в нем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чуткость, умение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понимать другую жизнь, побуждают к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сочувствию, воспитывают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готовность помогать делом.  </a:t>
            </a:r>
            <a:endParaRPr lang="ru-RU" sz="24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 marL="85725" indent="-85725" algn="just">
              <a:lnSpc>
                <a:spcPct val="80000"/>
              </a:lnSpc>
              <a:buNone/>
              <a:defRPr/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         Это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anose="03010101010201010101" pitchFamily="66" charset="0"/>
              </a:rPr>
              <a:t>и послужило основанием для выбора темы проекта.</a:t>
            </a:r>
            <a:endParaRPr lang="ru-RU" sz="24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Monotype Corsiva" panose="03010101010201010101" pitchFamily="66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US" sz="2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5" descr="f07bdcc4af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41168"/>
            <a:ext cx="2600572" cy="1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3384376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</a:t>
            </a:r>
            <a:b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7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</a:t>
            </a: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ВНИМАНИЕ!</a:t>
            </a:r>
            <a:endParaRPr lang="ru-RU" sz="7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Картинки по запросу домашние животные картин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3705225" cy="2314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439248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+mn-lt"/>
              </a:rPr>
              <a:t/>
            </a:r>
            <a:br>
              <a:rPr lang="ru-RU" sz="2400" b="1" dirty="0">
                <a:latin typeface="+mn-lt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Проблема </a:t>
            </a:r>
            <a:r>
              <a:rPr lang="ru-RU" sz="3600" b="1" dirty="0">
                <a:latin typeface="Monotype Corsiva" panose="03010101010201010101" pitchFamily="66" charset="0"/>
              </a:rPr>
              <a:t/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     </a:t>
            </a:r>
            <a:r>
              <a:rPr lang="ru-RU" sz="2700" b="1" dirty="0" smtClean="0">
                <a:latin typeface="Monotype Corsiva" panose="03010101010201010101" pitchFamily="66" charset="0"/>
              </a:rPr>
              <a:t>Дети </a:t>
            </a:r>
            <a:r>
              <a:rPr lang="ru-RU" sz="2700" b="1" dirty="0">
                <a:latin typeface="Monotype Corsiva" panose="03010101010201010101" pitchFamily="66" charset="0"/>
              </a:rPr>
              <a:t>не имеют достаточных знаний о домашних животных и </a:t>
            </a:r>
            <a:r>
              <a:rPr lang="ru-RU" sz="2700" b="1" dirty="0" smtClean="0">
                <a:latin typeface="Monotype Corsiva" panose="03010101010201010101" pitchFamily="66" charset="0"/>
              </a:rPr>
              <a:t>их детёнышах.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Гипотеза</a:t>
            </a:r>
            <a:r>
              <a:rPr lang="ru-RU" sz="3600" b="1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latin typeface="Monotype Corsiva" panose="03010101010201010101" pitchFamily="66" charset="0"/>
              </a:rPr>
              <a:t/>
            </a:r>
            <a:br>
              <a:rPr lang="ru-RU" sz="24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Monotype Corsiva" panose="03010101010201010101" pitchFamily="66" charset="0"/>
              </a:rPr>
              <a:t>      </a:t>
            </a:r>
            <a:r>
              <a:rPr lang="ru-RU" sz="2700" b="1" dirty="0" smtClean="0">
                <a:latin typeface="Monotype Corsiva" panose="03010101010201010101" pitchFamily="66" charset="0"/>
              </a:rPr>
              <a:t>Если </a:t>
            </a:r>
            <a:r>
              <a:rPr lang="ru-RU" sz="2700" b="1" dirty="0">
                <a:latin typeface="Monotype Corsiva" panose="03010101010201010101" pitchFamily="66" charset="0"/>
              </a:rPr>
              <a:t>в детском саду будут созданы условия для формирования у детей познавательного интереса и воспитания бережного отношения </a:t>
            </a:r>
            <a:r>
              <a:rPr lang="ru-RU" sz="2700" b="1" dirty="0" smtClean="0">
                <a:latin typeface="Monotype Corsiva" panose="03010101010201010101" pitchFamily="66" charset="0"/>
              </a:rPr>
              <a:t>            к </a:t>
            </a:r>
            <a:r>
              <a:rPr lang="ru-RU" sz="2700" b="1" dirty="0">
                <a:latin typeface="Monotype Corsiva" panose="03010101010201010101" pitchFamily="66" charset="0"/>
              </a:rPr>
              <a:t>животным, то дети расширят и обогатят свои знания о «братьях наших меньших», будут учиться беречь и защищать природу</a:t>
            </a:r>
            <a:r>
              <a:rPr lang="ru-RU" sz="2700" b="1" dirty="0" smtClean="0">
                <a:latin typeface="Monotype Corsiva" panose="03010101010201010101" pitchFamily="66" charset="0"/>
              </a:rPr>
              <a:t>.</a:t>
            </a:r>
            <a:br>
              <a:rPr lang="ru-RU" sz="2700" b="1" dirty="0" smtClean="0">
                <a:latin typeface="Monotype Corsiva" panose="03010101010201010101" pitchFamily="66" charset="0"/>
              </a:rPr>
            </a:b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pic>
        <p:nvPicPr>
          <p:cNvPr id="6" name="Picture 10" descr="09098020979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10172"/>
            <a:ext cx="1417143" cy="248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Цель </a:t>
            </a:r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проекта: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95536" y="1340768"/>
            <a:ext cx="8219256" cy="5184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 smtClean="0">
                <a:latin typeface="Monotype Corsiva" panose="03010101010201010101" pitchFamily="66" charset="0"/>
              </a:rPr>
              <a:t> Создание </a:t>
            </a:r>
            <a:r>
              <a:rPr lang="ru-RU" sz="2400" b="1" dirty="0">
                <a:latin typeface="Monotype Corsiva" panose="03010101010201010101" pitchFamily="66" charset="0"/>
              </a:rPr>
              <a:t>условий для формирования у детей познавательного интереса и бережного отношения к домашним животным</a:t>
            </a:r>
            <a:r>
              <a:rPr lang="ru-RU" sz="2400" b="1" dirty="0" smtClean="0"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Расширять активный словарь детей</a:t>
            </a:r>
            <a:r>
              <a:rPr lang="ru-RU" sz="2400" b="1" dirty="0" smtClean="0">
                <a:latin typeface="Monotype Corsiva" panose="03010101010201010101" pitchFamily="66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Формировать представления о животных (строение, характерные </a:t>
            </a:r>
            <a:r>
              <a:rPr lang="ru-RU" sz="2400" b="1" dirty="0" smtClean="0">
                <a:latin typeface="Monotype Corsiva" panose="03010101010201010101" pitchFamily="66" charset="0"/>
              </a:rPr>
              <a:t>признаки), </a:t>
            </a:r>
            <a:r>
              <a:rPr lang="ru-RU" sz="2400" b="1" dirty="0">
                <a:latin typeface="Monotype Corsiva" panose="03010101010201010101" pitchFamily="66" charset="0"/>
              </a:rPr>
              <a:t>об особенностях образа жизни (как двигаются, что едят, какие звуки издают); способствовать возникновению любви и заботы к домашним животным, появлению любознательности.</a:t>
            </a:r>
          </a:p>
        </p:txBody>
      </p:sp>
      <p:pic>
        <p:nvPicPr>
          <p:cNvPr id="7" name="Рисунок 6" descr="0010-026-Ikh-rebenok-telen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956115"/>
            <a:ext cx="1631436" cy="1536484"/>
          </a:xfrm>
          <a:prstGeom prst="rect">
            <a:avLst/>
          </a:prstGeom>
        </p:spPr>
      </p:pic>
      <p:pic>
        <p:nvPicPr>
          <p:cNvPr id="10" name="Picture 10" descr="корова (1)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26" y="4083838"/>
            <a:ext cx="3539002" cy="24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Задачи </a:t>
            </a:r>
            <a:r>
              <a:rPr lang="ru-RU" sz="32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проекта: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1. Образовательные: 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Обобщить и расширить </a:t>
            </a:r>
            <a:r>
              <a:rPr lang="ru-RU" b="1" dirty="0" smtClean="0">
                <a:latin typeface="Monotype Corsiva" panose="03010101010201010101" pitchFamily="66" charset="0"/>
              </a:rPr>
              <a:t>знания </a:t>
            </a:r>
            <a:r>
              <a:rPr lang="ru-RU" b="1" dirty="0">
                <a:latin typeface="Monotype Corsiva" panose="03010101010201010101" pitchFamily="66" charset="0"/>
              </a:rPr>
              <a:t>детей о домашних животных.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Познакомить детей с характерными особенностями домашних животных и их детёнышей (кот-кошка-котёнок, пёс-собака-щенок, бык-корова-телёнок, козёл-коза-козлёнок, конь-лошадь-жеребёнок и т. д.): чем они питаются, где живут, какую пользу приносят людям.</a:t>
            </a:r>
          </a:p>
          <a:p>
            <a:pPr marL="0" indent="0">
              <a:buNone/>
            </a:pPr>
            <a:r>
              <a:rPr lang="ru-RU" b="1" dirty="0">
                <a:latin typeface="Monotype Corsiva" panose="03010101010201010101" pitchFamily="66" charset="0"/>
              </a:rPr>
              <a:t>Приобщать родителей и детей к совместному творчеству.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2. Развивающие: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Развивать речь.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Обогащать активный словарь детей.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3. Воспитательные: </a:t>
            </a:r>
          </a:p>
          <a:p>
            <a:pPr marL="0" indent="0">
              <a:buNone/>
            </a:pPr>
            <a:r>
              <a:rPr lang="ru-RU" b="1" dirty="0" smtClean="0">
                <a:latin typeface="Monotype Corsiva" panose="03010101010201010101" pitchFamily="66" charset="0"/>
              </a:rPr>
              <a:t>Воспитывать </a:t>
            </a:r>
            <a:r>
              <a:rPr lang="ru-RU" b="1" dirty="0">
                <a:latin typeface="Monotype Corsiva" panose="03010101010201010101" pitchFamily="66" charset="0"/>
              </a:rPr>
              <a:t>заботливое отношение к животным.</a:t>
            </a:r>
          </a:p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89040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детей: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71666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305342"/>
            <a:ext cx="7571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Повышение речевой активности, активизация словаря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по теме «Домашние животные».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 Дети должны знать названия домашних животных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 (взрослых и их детёнышей).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 Дети должны уметь использовать в речи названия 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домашних животных, частей их тела, действий,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 отгадывать загадки, сравнивать.</a:t>
            </a:r>
          </a:p>
          <a:p>
            <a:pPr marL="361950" indent="-36195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Monotype Corsiva" panose="03010101010201010101" pitchFamily="66" charset="0"/>
              </a:rPr>
              <a:t>Привитие детям любви и бережного отношения к  </a:t>
            </a:r>
            <a:br>
              <a:rPr lang="ru-RU" sz="2400" b="1" dirty="0">
                <a:latin typeface="Monotype Corsiva" panose="03010101010201010101" pitchFamily="66" charset="0"/>
              </a:rPr>
            </a:br>
            <a:r>
              <a:rPr lang="ru-RU" sz="2400" b="1" dirty="0">
                <a:latin typeface="Monotype Corsiva" panose="03010101010201010101" pitchFamily="66" charset="0"/>
              </a:rPr>
              <a:t>животным.</a:t>
            </a:r>
            <a:br>
              <a:rPr lang="ru-RU" sz="2400" b="1" dirty="0">
                <a:latin typeface="Monotype Corsiva" panose="03010101010201010101" pitchFamily="66" charset="0"/>
              </a:rPr>
            </a:b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4762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</a:t>
            </a:r>
            <a:r>
              <a:rPr lang="ru-RU" sz="3200" b="1" dirty="0" smtClean="0">
                <a:latin typeface="Monotype Corsiva" panose="03010101010201010101" pitchFamily="66" charset="0"/>
              </a:rPr>
              <a:t>педагога: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71666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4762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" y="1417638"/>
            <a:ext cx="8219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Активизируется </a:t>
            </a:r>
            <a:r>
              <a:rPr lang="ru-RU" sz="3200" b="1" dirty="0">
                <a:latin typeface="Monotype Corsiva" panose="03010101010201010101" pitchFamily="66" charset="0"/>
              </a:rPr>
              <a:t>поисковая </a:t>
            </a:r>
            <a:r>
              <a:rPr lang="ru-RU" sz="3200" b="1" dirty="0" smtClean="0">
                <a:latin typeface="Monotype Corsiva" panose="03010101010201010101" pitchFamily="66" charset="0"/>
              </a:rPr>
              <a:t>деятельность, установятся </a:t>
            </a:r>
            <a:r>
              <a:rPr lang="ru-RU" sz="3200" b="1" dirty="0">
                <a:latin typeface="Monotype Corsiva" panose="03010101010201010101" pitchFamily="66" charset="0"/>
              </a:rPr>
              <a:t>доверительные и партнёрские отношения с </a:t>
            </a:r>
            <a:r>
              <a:rPr lang="ru-RU" sz="3200" b="1" dirty="0" smtClean="0">
                <a:latin typeface="Monotype Corsiva" panose="03010101010201010101" pitchFamily="66" charset="0"/>
              </a:rPr>
              <a:t>родителями, создадутся </a:t>
            </a:r>
            <a:r>
              <a:rPr lang="ru-RU" sz="3200" b="1" dirty="0">
                <a:latin typeface="Monotype Corsiva" panose="03010101010201010101" pitchFamily="66" charset="0"/>
              </a:rPr>
              <a:t>условия для благоприятного взаимодействия </a:t>
            </a:r>
            <a:r>
              <a:rPr lang="ru-RU" sz="3200" b="1" dirty="0" smtClean="0">
                <a:latin typeface="Monotype Corsiva" panose="03010101010201010101" pitchFamily="66" charset="0"/>
              </a:rPr>
              <a:t>                                          с </a:t>
            </a:r>
            <a:r>
              <a:rPr lang="ru-RU" sz="3200" b="1" dirty="0">
                <a:latin typeface="Monotype Corsiva" panose="03010101010201010101" pitchFamily="66" charset="0"/>
              </a:rPr>
              <a:t>родителями.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7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Monotype Corsiva" panose="03010101010201010101" pitchFamily="66" charset="0"/>
              </a:rPr>
              <a:t>Предполагаемый результат со стороны </a:t>
            </a:r>
            <a:r>
              <a:rPr lang="ru-RU" sz="3200" b="1" dirty="0" smtClean="0">
                <a:latin typeface="Monotype Corsiva" panose="03010101010201010101" pitchFamily="66" charset="0"/>
              </a:rPr>
              <a:t>родителей:</a:t>
            </a:r>
            <a:endParaRPr lang="ru-RU" sz="32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23528" y="1196752"/>
            <a:ext cx="8352928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dirty="0"/>
          </a:p>
        </p:txBody>
      </p:sp>
      <p:pic>
        <p:nvPicPr>
          <p:cNvPr id="10" name="Picture 6" descr="204676b1ad6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271666"/>
            <a:ext cx="2761143" cy="19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lasspic.ru/wp-content/uploads/Devochka-i-shhenok-1024x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64762"/>
            <a:ext cx="2808312" cy="14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1417638"/>
            <a:ext cx="82192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Повысится активность участия родителей                       в </a:t>
            </a:r>
            <a:r>
              <a:rPr lang="ru-RU" sz="3200" b="1" dirty="0">
                <a:latin typeface="Monotype Corsiva" panose="03010101010201010101" pitchFamily="66" charset="0"/>
              </a:rPr>
              <a:t>жизнедеятельности </a:t>
            </a:r>
            <a:r>
              <a:rPr lang="ru-RU" sz="3200" b="1" dirty="0" smtClean="0">
                <a:latin typeface="Monotype Corsiva" panose="03010101010201010101" pitchFamily="66" charset="0"/>
              </a:rPr>
              <a:t>группы.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lvl="0"/>
            <a:r>
              <a:rPr lang="ru-RU" sz="3200" b="1" dirty="0" smtClean="0">
                <a:latin typeface="Monotype Corsiva" panose="03010101010201010101" pitchFamily="66" charset="0"/>
              </a:rPr>
              <a:t>Повысится </a:t>
            </a:r>
            <a:r>
              <a:rPr lang="ru-RU" sz="3200" b="1" dirty="0">
                <a:latin typeface="Monotype Corsiva" panose="03010101010201010101" pitchFamily="66" charset="0"/>
              </a:rPr>
              <a:t>педагогическая культура родителей</a:t>
            </a:r>
            <a:r>
              <a:rPr lang="ru-RU" sz="3200" b="1" dirty="0" smtClean="0">
                <a:latin typeface="Monotype Corsiva" panose="03010101010201010101" pitchFamily="66" charset="0"/>
              </a:rPr>
              <a:t>.,</a:t>
            </a:r>
            <a:endParaRPr lang="ru-RU" sz="3200" b="1" dirty="0">
              <a:latin typeface="Monotype Corsiva" panose="03010101010201010101" pitchFamily="66" charset="0"/>
            </a:endParaRPr>
          </a:p>
          <a:p>
            <a:pPr lvl="0"/>
            <a:r>
              <a:rPr lang="ru-RU" sz="3200" b="1" dirty="0">
                <a:latin typeface="Monotype Corsiva" panose="03010101010201010101" pitchFamily="66" charset="0"/>
              </a:rPr>
              <a:t>заинтересованность родителей в продолжении </a:t>
            </a:r>
            <a:r>
              <a:rPr lang="ru-RU" sz="3200" b="1" dirty="0" smtClean="0">
                <a:latin typeface="Monotype Corsiva" panose="03010101010201010101" pitchFamily="66" charset="0"/>
              </a:rPr>
              <a:t>сотрудничества.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7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1342</TotalTime>
  <Words>875</Words>
  <Application>Microsoft Office PowerPoint</Application>
  <PresentationFormat>Экран (4:3)</PresentationFormat>
  <Paragraphs>99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Monotype Corsiva</vt:lpstr>
      <vt:lpstr>Times New Roman</vt:lpstr>
      <vt:lpstr>Wingdings</vt:lpstr>
      <vt:lpstr>Тема1</vt:lpstr>
      <vt:lpstr>Тема2</vt:lpstr>
      <vt:lpstr>Тема3</vt:lpstr>
      <vt:lpstr> Муниципальное бюджетное дошкольное образовательное учреждение «Детский сад  № 1 «Радуга» г. Гудермес               Гудермесского муниципального района» </vt:lpstr>
      <vt:lpstr>Автор проекта: воспитатель группы среднего дошкольного возраста                                              Висимбаева Милана Мусаиповна</vt:lpstr>
      <vt:lpstr>Презентация PowerPoint</vt:lpstr>
      <vt:lpstr> Проблема       Дети не имеют достаточных знаний о домашних животных и их детёнышах. Гипотеза        Если в детском саду будут созданы условия для формирования у детей познавательного интереса и воспитания бережного отношения             к животным, то дети расширят и обогатят свои знания о «братьях наших меньших», будут учиться беречь и защищать природу.  </vt:lpstr>
      <vt:lpstr>Цель проекта:</vt:lpstr>
      <vt:lpstr>Задачи проекта:</vt:lpstr>
      <vt:lpstr>Предполагаемый результат со стороны детей:</vt:lpstr>
      <vt:lpstr>Предполагаемый результат со стороны педагога:</vt:lpstr>
      <vt:lpstr>Предполагаемый результат со стороны родителей:</vt:lpstr>
      <vt:lpstr>Презентация PowerPoint</vt:lpstr>
      <vt:lpstr>                 Первый этап – подготовительный                                                                (постановка проблемы)   Постановка целей и задач, предварительная работа с детьми и родителями.  Выбор оборудования и материалов: приобретение домашних животных для макета, изготовление наглядных материалов и масок для дидактических и подвижных игр.  Работа с познавательной и художественной литературой (подбор иллюстраций, книг, сказок, рассказов, загадок, по темам); оформление альбома «Домашние животные» (рисунки, сказки, поделки сделанные родителями);  Подбор дидактических и подвижных, пальчиковых игр; конспекты занятий.</vt:lpstr>
      <vt:lpstr>Второй этап – основной  (реализация проекта)  </vt:lpstr>
      <vt:lpstr> Знакомство с котом:                                                                   «Кот Мишка в гостях у воспитанников». </vt:lpstr>
      <vt:lpstr>Третий этап заключительный                                                                (презентация проекта)                                                                               Открытый просмотр ООД на тему:                                                   «Наблюдение за котом»</vt:lpstr>
      <vt:lpstr>Презентация PowerPoint</vt:lpstr>
      <vt:lpstr>Презентация PowerPoint</vt:lpstr>
      <vt:lpstr>Аппликация: «Кошка из геометрической фигуры»</vt:lpstr>
      <vt:lpstr>Аппликация: «Кошка из геометрической фигуры»</vt:lpstr>
      <vt:lpstr>Аппликация: «Кошка из геометрической фигуры»</vt:lpstr>
      <vt:lpstr>Презентация PowerPoint</vt:lpstr>
      <vt:lpstr> Дидактическая игра «Чья мама?»</vt:lpstr>
      <vt:lpstr>Дидактическая игра «Кто живет на ферме?»</vt:lpstr>
      <vt:lpstr> Интеллектуально-деловая игра                          с педагогами: «Ветеринарная лечебница» </vt:lpstr>
      <vt:lpstr> Памятка для родителей:                                                 «Безопасное общение с животными»</vt:lpstr>
      <vt:lpstr>  Папка-передвижка для родителей по теме проекта</vt:lpstr>
      <vt:lpstr> Консультация для родителей:                                  «Домашние животные в жизни ребенка.  Психологическая составляющая». </vt:lpstr>
      <vt:lpstr>Домашнее задание для родителей                    по теме проекта</vt:lpstr>
      <vt:lpstr>Мой четвероногий друг</vt:lpstr>
      <vt:lpstr>Достигнутый результат по итогам проекта</vt:lpstr>
      <vt:lpstr>СПАСИБО 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Лен29</dc:creator>
  <cp:lastModifiedBy>Пользователь</cp:lastModifiedBy>
  <cp:revision>97</cp:revision>
  <dcterms:created xsi:type="dcterms:W3CDTF">2016-03-05T21:46:21Z</dcterms:created>
  <dcterms:modified xsi:type="dcterms:W3CDTF">2020-02-01T09:58:33Z</dcterms:modified>
</cp:coreProperties>
</file>