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67" r:id="rId2"/>
    <p:sldId id="258" r:id="rId3"/>
    <p:sldId id="266" r:id="rId4"/>
    <p:sldId id="268" r:id="rId5"/>
    <p:sldId id="273" r:id="rId6"/>
    <p:sldId id="275" r:id="rId7"/>
    <p:sldId id="265" r:id="rId8"/>
    <p:sldId id="264" r:id="rId9"/>
    <p:sldId id="263" r:id="rId10"/>
    <p:sldId id="262" r:id="rId11"/>
    <p:sldId id="261" r:id="rId12"/>
    <p:sldId id="260" r:id="rId13"/>
    <p:sldId id="269" r:id="rId14"/>
    <p:sldId id="259" r:id="rId15"/>
    <p:sldId id="276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59" autoAdjust="0"/>
    <p:restoredTop sz="94374" autoAdjust="0"/>
  </p:normalViewPr>
  <p:slideViewPr>
    <p:cSldViewPr>
      <p:cViewPr varScale="1">
        <p:scale>
          <a:sx n="69" d="100"/>
          <a:sy n="69" d="100"/>
        </p:scale>
        <p:origin x="77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285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0D8CF9-013F-49B9-B9BD-CE34D5205D49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899B-A665-407D-9370-1F8F2687F2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478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E027C0-2AEA-4C8D-A4F6-DCEA38802855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2800BE-CAA9-40E7-9E7D-B2210258F9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91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2800BE-CAA9-40E7-9E7D-B2210258F9C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033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47227-FBC5-4D79-920A-B08C13DB29F0}" type="datetimeFigureOut">
              <a:rPr lang="ru-RU" smtClean="0"/>
              <a:pPr/>
              <a:t>06.03.2020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E717-A644-4328-A63F-45066786FA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47227-FBC5-4D79-920A-B08C13DB29F0}" type="datetimeFigureOut">
              <a:rPr lang="ru-RU" smtClean="0"/>
              <a:pPr/>
              <a:t>06.03.2020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E717-A644-4328-A63F-45066786FA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47227-FBC5-4D79-920A-B08C13DB29F0}" type="datetimeFigureOut">
              <a:rPr lang="ru-RU" smtClean="0"/>
              <a:pPr/>
              <a:t>06.03.2020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E717-A644-4328-A63F-45066786FA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47227-FBC5-4D79-920A-B08C13DB29F0}" type="datetimeFigureOut">
              <a:rPr lang="ru-RU" smtClean="0"/>
              <a:pPr/>
              <a:t>06.03.2020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E717-A644-4328-A63F-45066786FA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47227-FBC5-4D79-920A-B08C13DB29F0}" type="datetimeFigureOut">
              <a:rPr lang="ru-RU" smtClean="0"/>
              <a:pPr/>
              <a:t>06.03.2020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E717-A644-4328-A63F-45066786FA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47227-FBC5-4D79-920A-B08C13DB29F0}" type="datetimeFigureOut">
              <a:rPr lang="ru-RU" smtClean="0"/>
              <a:pPr/>
              <a:t>06.03.2020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E717-A644-4328-A63F-45066786FA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47227-FBC5-4D79-920A-B08C13DB29F0}" type="datetimeFigureOut">
              <a:rPr lang="ru-RU" smtClean="0"/>
              <a:pPr/>
              <a:t>06.03.2020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E717-A644-4328-A63F-45066786FA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47227-FBC5-4D79-920A-B08C13DB29F0}" type="datetimeFigureOut">
              <a:rPr lang="ru-RU" smtClean="0"/>
              <a:pPr/>
              <a:t>06.03.2020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E717-A644-4328-A63F-45066786FA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47227-FBC5-4D79-920A-B08C13DB29F0}" type="datetimeFigureOut">
              <a:rPr lang="ru-RU" smtClean="0"/>
              <a:pPr/>
              <a:t>06.03.2020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E717-A644-4328-A63F-45066786FA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47227-FBC5-4D79-920A-B08C13DB29F0}" type="datetimeFigureOut">
              <a:rPr lang="ru-RU" smtClean="0"/>
              <a:pPr/>
              <a:t>06.03.2020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E717-A644-4328-A63F-45066786FA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47227-FBC5-4D79-920A-B08C13DB29F0}" type="datetimeFigureOut">
              <a:rPr lang="ru-RU" smtClean="0"/>
              <a:pPr/>
              <a:t>06.03.2020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E717-A644-4328-A63F-45066786FA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47227-FBC5-4D79-920A-B08C13DB29F0}" type="datetimeFigureOut">
              <a:rPr lang="ru-RU" smtClean="0"/>
              <a:pPr/>
              <a:t>06.03.2020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6E717-A644-4328-A63F-45066786FA0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16.png"/><Relationship Id="rId4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19.png"/><Relationship Id="rId10" Type="http://schemas.microsoft.com/office/2007/relationships/hdphoto" Target="../media/hdphoto18.wdp"/><Relationship Id="rId4" Type="http://schemas.microsoft.com/office/2007/relationships/hdphoto" Target="../media/hdphoto15.wdp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5" Type="http://schemas.openxmlformats.org/officeDocument/2006/relationships/image" Target="../media/image23.png"/><Relationship Id="rId4" Type="http://schemas.microsoft.com/office/2007/relationships/hdphoto" Target="../media/hdphoto1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1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3.wdp"/><Relationship Id="rId5" Type="http://schemas.openxmlformats.org/officeDocument/2006/relationships/image" Target="../media/image26.png"/><Relationship Id="rId4" Type="http://schemas.microsoft.com/office/2007/relationships/hdphoto" Target="../media/hdphoto2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microsoft.com/office/2007/relationships/hdphoto" Target="../media/hdphoto25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9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1.png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13.png"/><Relationship Id="rId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174568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20160506_124518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7664" y="476672"/>
            <a:ext cx="4176464" cy="31323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66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375248" y="3933056"/>
            <a:ext cx="67687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1" u="none" strike="noStrike" cap="none" normalizeH="0" baseline="0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  <a:endParaRPr kumimoji="0" lang="ru-RU" sz="1200" b="0" i="0" u="none" strike="noStrike" cap="none" normalizeH="0" baseline="0" dirty="0" smtClean="0">
              <a:ln w="3175">
                <a:solidFill>
                  <a:schemeClr val="tx1"/>
                </a:solidFill>
              </a:ln>
              <a:gradFill flip="none" rotWithShape="1">
                <a:gsLst>
                  <a:gs pos="0">
                    <a:srgbClr val="FF99CC">
                      <a:shade val="30000"/>
                      <a:satMod val="115000"/>
                    </a:srgbClr>
                  </a:gs>
                  <a:gs pos="50000">
                    <a:srgbClr val="FF99CC">
                      <a:shade val="67500"/>
                      <a:satMod val="115000"/>
                    </a:srgbClr>
                  </a:gs>
                  <a:gs pos="100000">
                    <a:srgbClr val="FF99CC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reflection blurRad="6350" stA="60000" endA="900" endPos="58000" dir="5400000" sy="-100000" algn="bl" rotWithShape="0"/>
              </a:effectLst>
              <a:latin typeface="Monotype Corsiva" pitchFamily="66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1" u="none" strike="noStrike" cap="none" normalizeH="0" baseline="0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«Детский сад №1 «Радуга» г. Гудермес</a:t>
            </a:r>
            <a:endParaRPr kumimoji="0" lang="ru-RU" sz="1200" b="0" i="0" u="none" strike="noStrike" cap="none" normalizeH="0" baseline="0" dirty="0" smtClean="0">
              <a:ln w="3175">
                <a:solidFill>
                  <a:schemeClr val="tx1"/>
                </a:solidFill>
              </a:ln>
              <a:gradFill flip="none" rotWithShape="1">
                <a:gsLst>
                  <a:gs pos="0">
                    <a:srgbClr val="FF99CC">
                      <a:shade val="30000"/>
                      <a:satMod val="115000"/>
                    </a:srgbClr>
                  </a:gs>
                  <a:gs pos="50000">
                    <a:srgbClr val="FF99CC">
                      <a:shade val="67500"/>
                      <a:satMod val="115000"/>
                    </a:srgbClr>
                  </a:gs>
                  <a:gs pos="100000">
                    <a:srgbClr val="FF99CC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reflection blurRad="6350" stA="60000" endA="900" endPos="58000" dir="5400000" sy="-100000" algn="bl" rotWithShape="0"/>
              </a:effectLst>
              <a:latin typeface="Monotype Corsiva" pitchFamily="66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1" u="none" strike="noStrike" cap="none" normalizeH="0" baseline="0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Гудермесского  муниципального района»</a:t>
            </a:r>
            <a:endParaRPr kumimoji="0" lang="ru-RU" sz="3600" b="0" i="0" u="none" strike="noStrike" cap="none" normalizeH="0" baseline="0" dirty="0" smtClean="0">
              <a:ln w="3175">
                <a:solidFill>
                  <a:schemeClr val="tx1"/>
                </a:solidFill>
              </a:ln>
              <a:gradFill flip="none" rotWithShape="1">
                <a:gsLst>
                  <a:gs pos="0">
                    <a:srgbClr val="FF99CC">
                      <a:shade val="30000"/>
                      <a:satMod val="115000"/>
                    </a:srgbClr>
                  </a:gs>
                  <a:gs pos="50000">
                    <a:srgbClr val="FF99CC">
                      <a:shade val="67500"/>
                      <a:satMod val="115000"/>
                    </a:srgbClr>
                  </a:gs>
                  <a:gs pos="100000">
                    <a:srgbClr val="FF99CC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reflection blurRad="6350" stA="60000" endA="900" endPos="58000" dir="5400000" sy="-100000" algn="bl" rotWithShape="0"/>
              </a:effectLst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7" name="Рисунок 6" descr="IMG-20180418-WA0041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84168" y="476672"/>
            <a:ext cx="2463389" cy="3096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66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174568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55576" y="332656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cs typeface="Times New Roman" pitchFamily="18" charset="0"/>
              </a:rPr>
              <a:t>Деловая игра: </a:t>
            </a:r>
          </a:p>
          <a:p>
            <a:pPr algn="ctr"/>
            <a:r>
              <a:rPr lang="ru-RU" sz="2400" b="1" i="1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cs typeface="Times New Roman" pitchFamily="18" charset="0"/>
              </a:rPr>
              <a:t>«Развитие связной речи дошкольников»</a:t>
            </a:r>
          </a:p>
          <a:p>
            <a:pPr algn="ctr"/>
            <a:r>
              <a:rPr lang="ru-RU" sz="2400" b="1" i="1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cs typeface="Times New Roman" pitchFamily="18" charset="0"/>
              </a:rPr>
              <a:t>25.01.2018г.</a:t>
            </a:r>
            <a:endParaRPr lang="ru-RU" sz="2400" dirty="0"/>
          </a:p>
        </p:txBody>
      </p:sp>
      <p:pic>
        <p:nvPicPr>
          <p:cNvPr id="5" name="Рисунок 4" descr="IMG-20180418-WA0036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528" y="1844824"/>
            <a:ext cx="3969552" cy="2249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-20180418-WA0038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6852" y="1772816"/>
            <a:ext cx="4197506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-20180418-WA0037.jp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5936" y="4074546"/>
            <a:ext cx="4142578" cy="2347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174568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55576" y="188640"/>
            <a:ext cx="76328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cs typeface="Times New Roman" pitchFamily="18" charset="0"/>
              </a:rPr>
              <a:t>Презентация:</a:t>
            </a:r>
          </a:p>
          <a:p>
            <a:pPr algn="ctr"/>
            <a:r>
              <a:rPr lang="ru-RU" sz="2400" b="1" i="1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cs typeface="Times New Roman" pitchFamily="18" charset="0"/>
              </a:rPr>
              <a:t>«Здоровьесберегающие технологии в детском саду                                          в рамках  реализации ФГОС  ДО»</a:t>
            </a:r>
          </a:p>
          <a:p>
            <a:pPr algn="ctr"/>
            <a:r>
              <a:rPr lang="ru-RU" sz="2400" b="1" i="1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cs typeface="Times New Roman" pitchFamily="18" charset="0"/>
              </a:rPr>
              <a:t>24.10.2017г. </a:t>
            </a:r>
            <a:endParaRPr lang="ru-RU" sz="2400" dirty="0"/>
          </a:p>
        </p:txBody>
      </p:sp>
      <p:pic>
        <p:nvPicPr>
          <p:cNvPr id="5" name="Рисунок 4" descr="IMG-20180418-WA0024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9632" y="1556792"/>
            <a:ext cx="2542800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-20180418-WA0031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1960" y="1700808"/>
            <a:ext cx="3672408" cy="2081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-20180418-WA0029.jp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6096" y="4005064"/>
            <a:ext cx="3024336" cy="2491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1\Desktop\МИЛАНА\IMG-20180418-WA005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339752" y="4077072"/>
            <a:ext cx="2808312" cy="2106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174568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9552" y="332656"/>
            <a:ext cx="7866257" cy="21544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4400" b="1" i="1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cs typeface="Times New Roman" pitchFamily="18" charset="0"/>
              </a:rPr>
              <a:t>Работа с родителями :</a:t>
            </a:r>
            <a:endParaRPr lang="ru-RU" sz="3200" b="1" i="1" dirty="0" smtClean="0">
              <a:ln w="3175">
                <a:solidFill>
                  <a:schemeClr val="tx1"/>
                </a:solidFill>
              </a:ln>
              <a:gradFill flip="none" rotWithShape="1">
                <a:gsLst>
                  <a:gs pos="0">
                    <a:srgbClr val="FF99CC">
                      <a:shade val="30000"/>
                      <a:satMod val="115000"/>
                    </a:srgbClr>
                  </a:gs>
                  <a:gs pos="50000">
                    <a:srgbClr val="FF99CC">
                      <a:shade val="67500"/>
                      <a:satMod val="115000"/>
                    </a:srgbClr>
                  </a:gs>
                  <a:gs pos="100000">
                    <a:srgbClr val="FF99CC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reflection blurRad="6350" stA="60000" endA="900" endPos="58000" dir="5400000" sy="-100000" algn="bl" rotWithShape="0"/>
              </a:effectLst>
              <a:latin typeface="Monotype Corsiva" pitchFamily="66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cs typeface="Times New Roman" pitchFamily="18" charset="0"/>
              </a:rPr>
              <a:t>Консультация: «Взаимодействие детского сада и семьи в вопросах </a:t>
            </a:r>
          </a:p>
          <a:p>
            <a:pPr algn="ctr"/>
            <a:r>
              <a:rPr lang="ru-RU" sz="2400" b="1" i="1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cs typeface="Times New Roman" pitchFamily="18" charset="0"/>
              </a:rPr>
              <a:t>Безопасного поведения детей дошкольного возраста»</a:t>
            </a:r>
          </a:p>
          <a:p>
            <a:pPr algn="ctr"/>
            <a:r>
              <a:rPr lang="ru-RU" sz="2400" b="1" i="1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cs typeface="Times New Roman" pitchFamily="18" charset="0"/>
              </a:rPr>
              <a:t>19.03.2018г.</a:t>
            </a:r>
          </a:p>
          <a:p>
            <a:pPr algn="ctr"/>
            <a:r>
              <a:rPr lang="ru-RU" b="1" i="1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Рисунок 5" descr="IMG-20180419-WA0001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8024" y="3068960"/>
            <a:ext cx="4032448" cy="3308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75656" y="2132856"/>
            <a:ext cx="3096344" cy="2485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174568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27584" y="764704"/>
            <a:ext cx="763284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cs typeface="Times New Roman" pitchFamily="18" charset="0"/>
              </a:rPr>
              <a:t>Консультация: « Родители, будьте осмотрительнее!»</a:t>
            </a:r>
          </a:p>
          <a:p>
            <a:pPr algn="ctr"/>
            <a:r>
              <a:rPr lang="ru-RU" sz="2400" b="1" i="1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cs typeface="Times New Roman" pitchFamily="18" charset="0"/>
              </a:rPr>
              <a:t>25.09.2017г.</a:t>
            </a:r>
            <a:endParaRPr lang="ru-RU" sz="2400" dirty="0"/>
          </a:p>
        </p:txBody>
      </p:sp>
      <p:pic>
        <p:nvPicPr>
          <p:cNvPr id="5" name="Рисунок 4" descr="IMG-20180418-WA0050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9752" y="1628800"/>
            <a:ext cx="5688632" cy="4266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174568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29101" y="208323"/>
            <a:ext cx="54857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i="1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cs typeface="Times New Roman" pitchFamily="18" charset="0"/>
              </a:rPr>
              <a:t>Отзывы и достижения: </a:t>
            </a:r>
            <a:endParaRPr lang="ru-RU" sz="4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352" y="2708920"/>
            <a:ext cx="2723406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907" y="1186086"/>
            <a:ext cx="2678789" cy="3683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98" y="1225076"/>
            <a:ext cx="2682205" cy="3687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174568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29101" y="208323"/>
            <a:ext cx="54857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i="1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cs typeface="Times New Roman" pitchFamily="18" charset="0"/>
              </a:rPr>
              <a:t>Отзывы и достижения: </a:t>
            </a:r>
            <a:endParaRPr lang="ru-RU" sz="4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445819"/>
            <a:ext cx="2880320" cy="396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596" y="1472250"/>
            <a:ext cx="2745980" cy="377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26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174568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43608" y="188640"/>
            <a:ext cx="7704856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500" b="1" i="1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cs typeface="Times New Roman" pitchFamily="18" charset="0"/>
              </a:rPr>
              <a:t>Спасибо </a:t>
            </a:r>
          </a:p>
          <a:p>
            <a:pPr algn="ctr"/>
            <a:r>
              <a:rPr lang="ru-RU" sz="11500" b="1" i="1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cs typeface="Times New Roman" pitchFamily="18" charset="0"/>
              </a:rPr>
              <a:t>за </a:t>
            </a:r>
          </a:p>
          <a:p>
            <a:pPr algn="ctr"/>
            <a:r>
              <a:rPr lang="ru-RU" sz="11500" b="1" i="1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cs typeface="Times New Roman" pitchFamily="18" charset="0"/>
              </a:rPr>
              <a:t>внимание!</a:t>
            </a:r>
            <a:endParaRPr lang="ru-RU" sz="11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174568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970439" y="219070"/>
            <a:ext cx="32031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0" lang="ru-RU" sz="3600" b="1" i="1" u="none" strike="noStrike" cap="none" normalizeH="0" baseline="0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Общие сведения :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91680" y="692696"/>
            <a:ext cx="727280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600" b="1" i="1" u="none" strike="noStrike" cap="none" normalizeH="0" baseline="0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ФИО : </a:t>
            </a:r>
            <a:r>
              <a:rPr lang="ru-RU" sz="3600" i="1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Висимбаева Милана Мусаиповна</a:t>
            </a:r>
            <a:endParaRPr kumimoji="0" lang="ru-RU" sz="3600" b="1" i="1" u="none" strike="noStrike" cap="none" normalizeH="0" baseline="0" dirty="0" smtClean="0">
              <a:ln w="3175">
                <a:solidFill>
                  <a:schemeClr val="tx1"/>
                </a:solidFill>
              </a:ln>
              <a:gradFill flip="none" rotWithShape="1">
                <a:gsLst>
                  <a:gs pos="0">
                    <a:srgbClr val="FF99CC">
                      <a:shade val="30000"/>
                      <a:satMod val="115000"/>
                    </a:srgbClr>
                  </a:gs>
                  <a:gs pos="50000">
                    <a:srgbClr val="FF99CC">
                      <a:shade val="67500"/>
                      <a:satMod val="115000"/>
                    </a:srgbClr>
                  </a:gs>
                  <a:gs pos="100000">
                    <a:srgbClr val="FF99CC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reflection blurRad="6350" stA="60000" endA="900" endPos="58000" dir="5400000" sy="-100000" algn="bl" rotWithShape="0"/>
              </a:effectLst>
              <a:latin typeface="Monotype Corsiva" pitchFamily="66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600" b="1" i="1" u="none" strike="noStrike" cap="none" normalizeH="0" baseline="0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Место работы: </a:t>
            </a:r>
            <a:r>
              <a:rPr kumimoji="0" lang="ru-RU" sz="3600" b="1" i="1" u="none" strike="noStrike" cap="none" normalizeH="0" baseline="0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800" i="1" u="none" strike="noStrike" cap="none" normalizeH="0" baseline="0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Муниципальное </a:t>
            </a:r>
            <a:r>
              <a:rPr kumimoji="0" lang="ru-RU" sz="2800" i="1" u="none" strike="noStrike" cap="none" normalizeH="0" baseline="0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бюджетное дошкольное образовательное учреждение «Детский сад №1 «Радуга» г. Гудермес</a:t>
            </a:r>
            <a:r>
              <a:rPr lang="ru-RU" sz="2800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cs typeface="Arial" pitchFamily="34" charset="0"/>
              </a:rPr>
              <a:t> </a:t>
            </a:r>
            <a:r>
              <a:rPr kumimoji="0" lang="ru-RU" sz="2800" i="1" u="none" strike="noStrike" cap="none" normalizeH="0" baseline="0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Гудермесского  муниципального района»</a:t>
            </a:r>
            <a:endParaRPr lang="ru-RU" sz="2800" i="1" dirty="0" smtClean="0">
              <a:ln w="3175">
                <a:solidFill>
                  <a:schemeClr val="tx1"/>
                </a:solidFill>
              </a:ln>
              <a:gradFill flip="none" rotWithShape="1">
                <a:gsLst>
                  <a:gs pos="0">
                    <a:srgbClr val="FF99CC">
                      <a:shade val="30000"/>
                      <a:satMod val="115000"/>
                    </a:srgbClr>
                  </a:gs>
                  <a:gs pos="50000">
                    <a:srgbClr val="FF99CC">
                      <a:shade val="67500"/>
                      <a:satMod val="115000"/>
                    </a:srgbClr>
                  </a:gs>
                  <a:gs pos="100000">
                    <a:srgbClr val="FF99CC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reflection blurRad="6350" stA="60000" endA="900" endPos="58000" dir="5400000" sy="-100000" algn="bl" rotWithShape="0"/>
              </a:effectLst>
              <a:latin typeface="Monotype Corsiva" pitchFamily="66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600" b="1" i="1" strike="noStrike" cap="none" normalizeH="0" baseline="0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Должность: </a:t>
            </a:r>
            <a:r>
              <a:rPr lang="ru-RU" sz="2800" i="1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воспитатель</a:t>
            </a:r>
            <a:endParaRPr kumimoji="0" lang="ru-RU" sz="2800" i="1" u="none" strike="noStrike" cap="none" normalizeH="0" baseline="0" dirty="0" smtClean="0">
              <a:ln w="3175">
                <a:solidFill>
                  <a:schemeClr val="tx1"/>
                </a:solidFill>
              </a:ln>
              <a:gradFill flip="none" rotWithShape="1">
                <a:gsLst>
                  <a:gs pos="0">
                    <a:srgbClr val="FF99CC">
                      <a:shade val="30000"/>
                      <a:satMod val="115000"/>
                    </a:srgbClr>
                  </a:gs>
                  <a:gs pos="50000">
                    <a:srgbClr val="FF99CC">
                      <a:shade val="67500"/>
                      <a:satMod val="115000"/>
                    </a:srgbClr>
                  </a:gs>
                  <a:gs pos="100000">
                    <a:srgbClr val="FF99CC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reflection blurRad="6350" stA="60000" endA="900" endPos="58000" dir="5400000" sy="-100000" algn="bl" rotWithShape="0"/>
              </a:effectLst>
              <a:latin typeface="Monotype Corsiva" pitchFamily="66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3600" b="1" i="1" strike="noStrike" cap="none" normalizeH="0" baseline="0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2800" i="1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26</a:t>
            </a:r>
            <a:r>
              <a:rPr kumimoji="0" lang="ru-RU" sz="2800" i="1" u="none" strike="noStrike" cap="none" normalizeH="0" baseline="0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.09.1980г.</a:t>
            </a:r>
            <a:endParaRPr lang="ru-RU" sz="3600" i="1" dirty="0" smtClean="0">
              <a:ln w="3175">
                <a:solidFill>
                  <a:schemeClr val="tx1"/>
                </a:solidFill>
              </a:ln>
              <a:gradFill flip="none" rotWithShape="1">
                <a:gsLst>
                  <a:gs pos="0">
                    <a:srgbClr val="FF99CC">
                      <a:shade val="30000"/>
                      <a:satMod val="115000"/>
                    </a:srgbClr>
                  </a:gs>
                  <a:gs pos="50000">
                    <a:srgbClr val="FF99CC">
                      <a:shade val="67500"/>
                      <a:satMod val="115000"/>
                    </a:srgbClr>
                  </a:gs>
                  <a:gs pos="100000">
                    <a:srgbClr val="FF99CC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reflection blurRad="6350" stA="60000" endA="900" endPos="58000" dir="5400000" sy="-100000" algn="bl" rotWithShape="0"/>
              </a:effectLst>
              <a:latin typeface="Monotype Corsiva" pitchFamily="66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i="1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cs typeface="Times New Roman" pitchFamily="18" charset="0"/>
              </a:rPr>
              <a:t>Педагогический стаж работы : </a:t>
            </a:r>
            <a:r>
              <a:rPr lang="ru-RU" sz="2800" i="1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cs typeface="Times New Roman" pitchFamily="18" charset="0"/>
              </a:rPr>
              <a:t>5 лет </a:t>
            </a:r>
            <a:endParaRPr lang="ru-RU" sz="3600" i="1" dirty="0" smtClean="0">
              <a:ln w="3175">
                <a:solidFill>
                  <a:schemeClr val="tx1"/>
                </a:solidFill>
              </a:ln>
              <a:gradFill flip="none" rotWithShape="1">
                <a:gsLst>
                  <a:gs pos="0">
                    <a:srgbClr val="FF99CC">
                      <a:shade val="30000"/>
                      <a:satMod val="115000"/>
                    </a:srgbClr>
                  </a:gs>
                  <a:gs pos="50000">
                    <a:srgbClr val="FF99CC">
                      <a:shade val="67500"/>
                      <a:satMod val="115000"/>
                    </a:srgbClr>
                  </a:gs>
                  <a:gs pos="100000">
                    <a:srgbClr val="FF99CC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reflection blurRad="6350" stA="60000" endA="900" endPos="58000" dir="5400000" sy="-100000" algn="bl" rotWithShape="0"/>
              </a:effectLst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174568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12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7952" y="246333"/>
            <a:ext cx="82809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ru-RU" sz="3600" b="1" i="1" u="none" strike="noStrike" cap="none" normalizeH="0" baseline="0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Ступени</a:t>
            </a:r>
            <a:r>
              <a:rPr kumimoji="0" lang="ru-RU" sz="3600" b="1" i="1" u="none" strike="noStrike" cap="none" normalizeH="0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образования:</a:t>
            </a:r>
          </a:p>
          <a:p>
            <a:pPr algn="ctr"/>
            <a:r>
              <a:rPr lang="ru-RU" sz="2800" b="1" i="1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Диплом</a:t>
            </a:r>
          </a:p>
          <a:p>
            <a:pPr algn="ctr"/>
            <a:r>
              <a:rPr lang="ru-RU" sz="2800" b="1" i="1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Чеченского Государственного Университета</a:t>
            </a:r>
          </a:p>
          <a:p>
            <a:pPr algn="ctr"/>
            <a:r>
              <a:rPr lang="ru-RU" sz="2800" b="1" i="1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по специальности «ФИЛОЛОГИЯ»</a:t>
            </a:r>
            <a:endParaRPr lang="ru-RU" sz="2800" b="1" i="1" dirty="0">
              <a:ln w="3175">
                <a:solidFill>
                  <a:schemeClr val="tx1"/>
                </a:solidFill>
              </a:ln>
              <a:gradFill flip="none" rotWithShape="1">
                <a:gsLst>
                  <a:gs pos="0">
                    <a:srgbClr val="FF99CC">
                      <a:shade val="30000"/>
                      <a:satMod val="115000"/>
                    </a:srgbClr>
                  </a:gs>
                  <a:gs pos="50000">
                    <a:srgbClr val="FF99CC">
                      <a:shade val="67500"/>
                      <a:satMod val="115000"/>
                    </a:srgbClr>
                  </a:gs>
                  <a:gs pos="100000">
                    <a:srgbClr val="FF99CC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reflection blurRad="6350" stA="60000" endA="900" endPos="58000" dir="5400000" sy="-100000" algn="bl" rotWithShape="0"/>
              </a:effectLst>
              <a:latin typeface="Monotype Corsiva" pitchFamily="66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2941" y="1369714"/>
            <a:ext cx="4423198" cy="6081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174568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047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1540" y="260648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Диплом о профессиональной переподготовке</a:t>
            </a:r>
            <a:endParaRPr lang="ru-RU" sz="2800" b="1" i="1" dirty="0">
              <a:ln w="3175">
                <a:solidFill>
                  <a:schemeClr val="tx1"/>
                </a:solidFill>
              </a:ln>
              <a:gradFill flip="none" rotWithShape="1">
                <a:gsLst>
                  <a:gs pos="0">
                    <a:srgbClr val="FF99CC">
                      <a:shade val="30000"/>
                      <a:satMod val="115000"/>
                    </a:srgbClr>
                  </a:gs>
                  <a:gs pos="50000">
                    <a:srgbClr val="FF99CC">
                      <a:shade val="67500"/>
                      <a:satMod val="115000"/>
                    </a:srgbClr>
                  </a:gs>
                  <a:gs pos="100000">
                    <a:srgbClr val="FF99CC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reflection blurRad="6350" stA="60000" endA="900" endPos="58000" dir="5400000" sy="-100000" algn="bl" rotWithShape="0"/>
              </a:effectLst>
              <a:latin typeface="Monotype Corsiva" pitchFamily="66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628800"/>
            <a:ext cx="6048672" cy="47914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174568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458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1540" y="260648"/>
            <a:ext cx="82809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Удостоверение о повышении квалификации</a:t>
            </a:r>
          </a:p>
          <a:p>
            <a:pPr algn="ctr"/>
            <a:r>
              <a:rPr lang="ru-RU" sz="2800" b="1" i="1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По программе «Методическое обеспечение и сопровождение  дошкольного образования в условиях  ФГОС  ДО»</a:t>
            </a:r>
            <a:endParaRPr lang="ru-RU" sz="2800" b="1" i="1" dirty="0">
              <a:ln w="3175">
                <a:solidFill>
                  <a:schemeClr val="tx1"/>
                </a:solidFill>
              </a:ln>
              <a:gradFill flip="none" rotWithShape="1">
                <a:gsLst>
                  <a:gs pos="0">
                    <a:srgbClr val="FF99CC">
                      <a:shade val="30000"/>
                      <a:satMod val="115000"/>
                    </a:srgbClr>
                  </a:gs>
                  <a:gs pos="50000">
                    <a:srgbClr val="FF99CC">
                      <a:shade val="67500"/>
                      <a:satMod val="115000"/>
                    </a:srgbClr>
                  </a:gs>
                  <a:gs pos="100000">
                    <a:srgbClr val="FF99CC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reflection blurRad="6350" stA="60000" endA="900" endPos="58000" dir="5400000" sy="-100000" algn="bl" rotWithShape="0"/>
              </a:effectLst>
              <a:latin typeface="Monotype Corsiva" pitchFamily="66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" t="-1058" r="3279" b="2116"/>
          <a:stretch/>
        </p:blipFill>
        <p:spPr>
          <a:xfrm rot="5400000">
            <a:off x="3445588" y="826678"/>
            <a:ext cx="4232790" cy="67324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776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174568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458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1540" y="260648"/>
            <a:ext cx="82809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Удостоверение о повышении квалификации</a:t>
            </a:r>
          </a:p>
          <a:p>
            <a:pPr algn="ctr"/>
            <a:r>
              <a:rPr lang="ru-RU" sz="2800" b="1" i="1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По дополнительной профессиональной программе «Адаптированные образовательные программы дошкольного образования: проектирование и алгоритм реализации»»</a:t>
            </a:r>
            <a:endParaRPr lang="ru-RU" sz="2800" b="1" i="1" dirty="0">
              <a:ln w="3175">
                <a:solidFill>
                  <a:schemeClr val="tx1"/>
                </a:solidFill>
              </a:ln>
              <a:gradFill flip="none" rotWithShape="1">
                <a:gsLst>
                  <a:gs pos="0">
                    <a:srgbClr val="FF99CC">
                      <a:shade val="30000"/>
                      <a:satMod val="115000"/>
                    </a:srgbClr>
                  </a:gs>
                  <a:gs pos="50000">
                    <a:srgbClr val="FF99CC">
                      <a:shade val="67500"/>
                      <a:satMod val="115000"/>
                    </a:srgbClr>
                  </a:gs>
                  <a:gs pos="100000">
                    <a:srgbClr val="FF99CC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reflection blurRad="6350" stA="60000" endA="900" endPos="58000" dir="5400000" sy="-100000" algn="bl" rotWithShape="0"/>
              </a:effectLst>
              <a:latin typeface="Monotype Corsiva" pitchFamily="66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" t="2083" r="5086" b="2083"/>
          <a:stretch/>
        </p:blipFill>
        <p:spPr>
          <a:xfrm rot="5400000">
            <a:off x="3607152" y="1240017"/>
            <a:ext cx="4089935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06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174568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5536" y="188640"/>
            <a:ext cx="842493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cs typeface="Times New Roman" pitchFamily="18" charset="0"/>
              </a:rPr>
              <a:t>Методическая работа:</a:t>
            </a:r>
          </a:p>
          <a:p>
            <a:pPr algn="ctr"/>
            <a:r>
              <a:rPr lang="ru-RU" sz="2400" b="1" i="1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cs typeface="Times New Roman" pitchFamily="18" charset="0"/>
              </a:rPr>
              <a:t>Доклад на тему : </a:t>
            </a:r>
          </a:p>
          <a:p>
            <a:pPr algn="ctr"/>
            <a:r>
              <a:rPr lang="ru-RU" sz="2400" b="1" i="1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cs typeface="Times New Roman" pitchFamily="18" charset="0"/>
              </a:rPr>
              <a:t>«Реализация принципа индивидуализации в ДОУ.</a:t>
            </a:r>
          </a:p>
          <a:p>
            <a:pPr algn="ctr"/>
            <a:r>
              <a:rPr lang="ru-RU" sz="2400" b="1" i="1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cs typeface="Times New Roman" pitchFamily="18" charset="0"/>
              </a:rPr>
              <a:t>Особенности индивидуального подхода в контексте ФГОС  ДО»</a:t>
            </a:r>
          </a:p>
          <a:p>
            <a:pPr algn="ctr"/>
            <a:r>
              <a:rPr lang="ru-RU" sz="2400" b="1" i="1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cs typeface="Times New Roman" pitchFamily="18" charset="0"/>
              </a:rPr>
              <a:t>22.03.2018г.</a:t>
            </a:r>
          </a:p>
          <a:p>
            <a:pPr algn="ctr"/>
            <a:endParaRPr lang="ru-RU" sz="2000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ru-RU" sz="4400" dirty="0"/>
          </a:p>
        </p:txBody>
      </p:sp>
      <p:pic>
        <p:nvPicPr>
          <p:cNvPr id="4" name="Рисунок 3" descr="IMG_20180322_105305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7704" y="2348880"/>
            <a:ext cx="3156805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0180322_105238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2080" y="3933056"/>
            <a:ext cx="3488095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174568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27584" y="548680"/>
            <a:ext cx="75608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cs typeface="Times New Roman" pitchFamily="18" charset="0"/>
              </a:rPr>
              <a:t>Доклад на тему : </a:t>
            </a:r>
          </a:p>
          <a:p>
            <a:pPr algn="ctr"/>
            <a:r>
              <a:rPr lang="ru-RU" sz="2400" b="1" i="1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cs typeface="Times New Roman" pitchFamily="18" charset="0"/>
              </a:rPr>
              <a:t>«Разработка  индивидуального образовательного маршрута для детей с особыми образовательными потребностями»</a:t>
            </a:r>
          </a:p>
          <a:p>
            <a:pPr algn="ctr"/>
            <a:r>
              <a:rPr lang="ru-RU" sz="2400" b="1" i="1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cs typeface="Times New Roman" pitchFamily="18" charset="0"/>
              </a:rPr>
              <a:t>06.12.2017г.</a:t>
            </a:r>
          </a:p>
        </p:txBody>
      </p:sp>
      <p:pic>
        <p:nvPicPr>
          <p:cNvPr id="5" name="Picture 2" descr="C:\Users\1\Desktop\МИЛАНА\IMG-20180418-WA00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979712" y="2276872"/>
            <a:ext cx="3168352" cy="2660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271249" y="1844824"/>
            <a:ext cx="3549223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174568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1560" y="188640"/>
            <a:ext cx="8053808" cy="18774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i="1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4400" b="1" i="1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cs typeface="Times New Roman" pitchFamily="18" charset="0"/>
              </a:rPr>
              <a:t>Работа с педагогами:</a:t>
            </a:r>
          </a:p>
          <a:p>
            <a:pPr algn="ctr"/>
            <a:r>
              <a:rPr lang="ru-RU" sz="2400" b="1" i="1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cs typeface="Times New Roman" pitchFamily="18" charset="0"/>
              </a:rPr>
              <a:t>Деловая игра: </a:t>
            </a:r>
          </a:p>
          <a:p>
            <a:pPr algn="ctr"/>
            <a:r>
              <a:rPr lang="ru-RU" sz="2400" b="1" i="1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cs typeface="Times New Roman" pitchFamily="18" charset="0"/>
              </a:rPr>
              <a:t>«Использование современных образовательных  технологий в ДОУ»</a:t>
            </a:r>
          </a:p>
          <a:p>
            <a:r>
              <a:rPr lang="ru-RU" sz="2400" b="1" i="1" dirty="0" smtClean="0">
                <a:ln w="3175"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rgbClr val="FF99CC">
                        <a:shade val="30000"/>
                        <a:satMod val="115000"/>
                      </a:srgbClr>
                    </a:gs>
                    <a:gs pos="50000">
                      <a:srgbClr val="FF99CC">
                        <a:shade val="67500"/>
                        <a:satMod val="115000"/>
                      </a:srgbClr>
                    </a:gs>
                    <a:gs pos="100000">
                      <a:srgbClr val="FF99C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reflection blurRad="6350" stA="60000" endA="900" endPos="58000" dir="5400000" sy="-100000" algn="bl" rotWithShape="0"/>
                </a:effectLst>
                <a:latin typeface="Monotype Corsiva" pitchFamily="66" charset="0"/>
                <a:cs typeface="Times New Roman" pitchFamily="18" charset="0"/>
              </a:rPr>
              <a:t>                                                28.03.2018г.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59632" y="1988840"/>
            <a:ext cx="3312368" cy="1767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44008" y="1988840"/>
            <a:ext cx="3600400" cy="1723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555776" y="3789040"/>
            <a:ext cx="4336345" cy="2491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255</Words>
  <Application>Microsoft Office PowerPoint</Application>
  <PresentationFormat>Экран (4:3)</PresentationFormat>
  <Paragraphs>49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Пользователь</cp:lastModifiedBy>
  <cp:revision>22</cp:revision>
  <dcterms:created xsi:type="dcterms:W3CDTF">2018-04-18T06:44:25Z</dcterms:created>
  <dcterms:modified xsi:type="dcterms:W3CDTF">2020-03-06T14:24:22Z</dcterms:modified>
</cp:coreProperties>
</file>