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2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6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096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20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016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0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873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7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7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6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8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6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9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0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1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4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53BC-4314-4E12-9686-78495663ABD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7544FB-8C95-4AB2-9E21-AFB820FA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4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dirty="0"/>
              <a:t>ПРОЕКТ                                                                                                                                  по формированию предпосылок финансовой грамотности </a:t>
            </a:r>
            <a:r>
              <a:rPr lang="ru-RU" sz="2400" dirty="0" smtClean="0"/>
              <a:t>и </a:t>
            </a:r>
            <a:r>
              <a:rPr lang="ru-RU" sz="2400" dirty="0"/>
              <a:t>ранней профориентации</a:t>
            </a:r>
            <a:br>
              <a:rPr lang="ru-RU" sz="2400" dirty="0"/>
            </a:br>
            <a:r>
              <a:rPr lang="ru-RU" sz="2400" dirty="0"/>
              <a:t>«Я выбираю профессию…»</a:t>
            </a:r>
            <a:br>
              <a:rPr lang="ru-RU" sz="2400" dirty="0"/>
            </a:br>
            <a:r>
              <a:rPr lang="ru-RU" sz="2400" dirty="0"/>
              <a:t>Длительность проекта: средней продолжительности</a:t>
            </a:r>
            <a:br>
              <a:rPr lang="ru-RU" sz="2400" dirty="0"/>
            </a:br>
            <a:r>
              <a:rPr lang="ru-RU" sz="2400" dirty="0"/>
              <a:t>Участники проекта: педагоги, воспитанники, родители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Проект разработал:</a:t>
            </a:r>
          </a:p>
          <a:p>
            <a:r>
              <a:rPr lang="ru-RU" sz="2000" dirty="0"/>
              <a:t>        </a:t>
            </a:r>
            <a:r>
              <a:rPr lang="ru-RU" sz="2000" dirty="0" smtClean="0"/>
              <a:t>воспитатель </a:t>
            </a:r>
            <a:r>
              <a:rPr lang="ru-RU" sz="2000" dirty="0" err="1"/>
              <a:t>Висимбаева</a:t>
            </a:r>
            <a:r>
              <a:rPr lang="ru-RU" sz="2000" dirty="0"/>
              <a:t> Милана </a:t>
            </a:r>
            <a:r>
              <a:rPr lang="ru-RU" sz="2000" dirty="0" err="1"/>
              <a:t>Мусаиповна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pPr algn="ctr"/>
            <a:r>
              <a:rPr lang="ru-RU" sz="2000" dirty="0"/>
              <a:t>2019 год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71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Предполагаемые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9419"/>
            <a:ext cx="8596668" cy="446194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dirty="0" smtClean="0"/>
              <a:t>Дети </a:t>
            </a:r>
            <a:r>
              <a:rPr lang="ru-RU" sz="2400" dirty="0"/>
              <a:t>приобретают первичный финансовый опыт, у детей расширены знания и представления о профессиях, в том числе и профессиях своих родителей (место работы родителей, значимость их труда; гордость и уважение к труду своих родителей); </a:t>
            </a:r>
          </a:p>
          <a:p>
            <a:pPr lvl="0"/>
            <a:r>
              <a:rPr lang="ru-RU" sz="2400" dirty="0"/>
              <a:t>Дети учатся устанавливать разумные финансовые отношения в различных сферах жизнедеятельности. </a:t>
            </a:r>
          </a:p>
          <a:p>
            <a:pPr lvl="0"/>
            <a:r>
              <a:rPr lang="ru-RU" sz="2400" dirty="0"/>
              <a:t>Родители получают дополнительные знания по воспитанию финансовой грамотности детей.</a:t>
            </a:r>
          </a:p>
          <a:p>
            <a:pPr lvl="0"/>
            <a:r>
              <a:rPr lang="ru-RU" sz="2400" dirty="0"/>
              <a:t>Педагоги осваивают систему работы по формированию финансового опыта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34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Этапы работы над проектом: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454507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sz="2800" dirty="0"/>
              <a:t>1 этап – подготовительный (сбор информации);</a:t>
            </a:r>
          </a:p>
          <a:p>
            <a:r>
              <a:rPr lang="ru-RU" sz="2800" dirty="0"/>
              <a:t>2 этап – реализация проекта (основной этап) со всеми участниками образовательного процесса;</a:t>
            </a:r>
          </a:p>
          <a:p>
            <a:r>
              <a:rPr lang="ru-RU" sz="2800" dirty="0"/>
              <a:t>3 этап – заключительный (презентация проекта).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455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План реализации проекта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747590"/>
              </p:ext>
            </p:extLst>
          </p:nvPr>
        </p:nvGraphicFramePr>
        <p:xfrm>
          <a:off x="858213" y="1270000"/>
          <a:ext cx="8234910" cy="430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982">
                  <a:extLst>
                    <a:ext uri="{9D8B030D-6E8A-4147-A177-3AD203B41FA5}">
                      <a16:colId xmlns:a16="http://schemas.microsoft.com/office/drawing/2014/main" val="1697034518"/>
                    </a:ext>
                  </a:extLst>
                </a:gridCol>
                <a:gridCol w="1646982">
                  <a:extLst>
                    <a:ext uri="{9D8B030D-6E8A-4147-A177-3AD203B41FA5}">
                      <a16:colId xmlns:a16="http://schemas.microsoft.com/office/drawing/2014/main" val="1956027098"/>
                    </a:ext>
                  </a:extLst>
                </a:gridCol>
                <a:gridCol w="1646982">
                  <a:extLst>
                    <a:ext uri="{9D8B030D-6E8A-4147-A177-3AD203B41FA5}">
                      <a16:colId xmlns:a16="http://schemas.microsoft.com/office/drawing/2014/main" val="3137484416"/>
                    </a:ext>
                  </a:extLst>
                </a:gridCol>
                <a:gridCol w="1646982">
                  <a:extLst>
                    <a:ext uri="{9D8B030D-6E8A-4147-A177-3AD203B41FA5}">
                      <a16:colId xmlns:a16="http://schemas.microsoft.com/office/drawing/2014/main" val="3531262352"/>
                    </a:ext>
                  </a:extLst>
                </a:gridCol>
                <a:gridCol w="1646982">
                  <a:extLst>
                    <a:ext uri="{9D8B030D-6E8A-4147-A177-3AD203B41FA5}">
                      <a16:colId xmlns:a16="http://schemas.microsoft.com/office/drawing/2014/main" val="1351965064"/>
                    </a:ext>
                  </a:extLst>
                </a:gridCol>
              </a:tblGrid>
              <a:tr h="326883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Этапы работы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Формы работы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Сроки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045910"/>
                  </a:ext>
                </a:extLst>
              </a:tr>
              <a:tr h="817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с детьми</a:t>
                      </a:r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                           с педагогами</a:t>
                      </a:r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                           с родителями</a:t>
                      </a:r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689645"/>
                  </a:ext>
                </a:extLst>
              </a:tr>
              <a:tr h="302366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1.Подготовительный (сбор информации)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Опрос в форме беседы: о профессиях родителей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 материала: иллюстрации, наглядность, художественная литература по теме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Индивидуальные консультации      с педагогами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Информирование родителей об организации проекта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Оформление родительского уголка (рекомендации, консультации по теме)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Сентябрь 2019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014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87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047840"/>
              </p:ext>
            </p:extLst>
          </p:nvPr>
        </p:nvGraphicFramePr>
        <p:xfrm>
          <a:off x="636299" y="734290"/>
          <a:ext cx="8596310" cy="5043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592">
                  <a:extLst>
                    <a:ext uri="{9D8B030D-6E8A-4147-A177-3AD203B41FA5}">
                      <a16:colId xmlns:a16="http://schemas.microsoft.com/office/drawing/2014/main" val="461824766"/>
                    </a:ext>
                  </a:extLst>
                </a:gridCol>
                <a:gridCol w="1968932">
                  <a:extLst>
                    <a:ext uri="{9D8B030D-6E8A-4147-A177-3AD203B41FA5}">
                      <a16:colId xmlns:a16="http://schemas.microsoft.com/office/drawing/2014/main" val="659349178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97977940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4275616079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571912225"/>
                    </a:ext>
                  </a:extLst>
                </a:gridCol>
              </a:tblGrid>
              <a:tr h="5043054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Реализация проекта                (основной этап)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Беседы: «Профессии моих родителей»,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«Откуда берутся деньги и какими они бывают?»,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Сюжетно-ролевая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игра «Супермаркет»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Открытый просмотр ООД по экономическому воспитанию: «Копейка                         к копейке»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Консультация: «Основы экономического воспитания детей дошкольного возраста»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Домашнее задание для детей совместно с родителями: «Моя будущая профессия»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Консультация: «Трудовое воспитание в семье»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Октябрь 2019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49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398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133986"/>
              </p:ext>
            </p:extLst>
          </p:nvPr>
        </p:nvGraphicFramePr>
        <p:xfrm>
          <a:off x="636299" y="734290"/>
          <a:ext cx="859631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592">
                  <a:extLst>
                    <a:ext uri="{9D8B030D-6E8A-4147-A177-3AD203B41FA5}">
                      <a16:colId xmlns:a16="http://schemas.microsoft.com/office/drawing/2014/main" val="461824766"/>
                    </a:ext>
                  </a:extLst>
                </a:gridCol>
                <a:gridCol w="1968932">
                  <a:extLst>
                    <a:ext uri="{9D8B030D-6E8A-4147-A177-3AD203B41FA5}">
                      <a16:colId xmlns:a16="http://schemas.microsoft.com/office/drawing/2014/main" val="659349178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97977940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4275616079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571912225"/>
                    </a:ext>
                  </a:extLst>
                </a:gridCol>
              </a:tblGrid>
              <a:tr h="504305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целевых экскурсий             с воспитанниками в супермаркет,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«Сбербанк»,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швейное ателье,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рынок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Посещение                         с воспитанниками частного фермерского хозяйства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Мастер-класс: презентация дидактического пособия «Семейный бюджет»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Методические рекомендации по теме проекта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Консультация: «Особенности взаимодействия педагогов                    и родителей                 в вопросах воспитания ранней профориентации дошкольников»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Консультация: «Зачем нужна ребенку финансовая грамотность?»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Оформление фотоальбома «Профессии наших родителей»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Ноябрь 2019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49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561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341090"/>
              </p:ext>
            </p:extLst>
          </p:nvPr>
        </p:nvGraphicFramePr>
        <p:xfrm>
          <a:off x="332509" y="734290"/>
          <a:ext cx="8900100" cy="365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527">
                  <a:extLst>
                    <a:ext uri="{9D8B030D-6E8A-4147-A177-3AD203B41FA5}">
                      <a16:colId xmlns:a16="http://schemas.microsoft.com/office/drawing/2014/main" val="461824766"/>
                    </a:ext>
                  </a:extLst>
                </a:gridCol>
                <a:gridCol w="2038513">
                  <a:extLst>
                    <a:ext uri="{9D8B030D-6E8A-4147-A177-3AD203B41FA5}">
                      <a16:colId xmlns:a16="http://schemas.microsoft.com/office/drawing/2014/main" val="659349178"/>
                    </a:ext>
                  </a:extLst>
                </a:gridCol>
                <a:gridCol w="1780020">
                  <a:extLst>
                    <a:ext uri="{9D8B030D-6E8A-4147-A177-3AD203B41FA5}">
                      <a16:colId xmlns:a16="http://schemas.microsoft.com/office/drawing/2014/main" val="979779401"/>
                    </a:ext>
                  </a:extLst>
                </a:gridCol>
                <a:gridCol w="1780020">
                  <a:extLst>
                    <a:ext uri="{9D8B030D-6E8A-4147-A177-3AD203B41FA5}">
                      <a16:colId xmlns:a16="http://schemas.microsoft.com/office/drawing/2014/main" val="4275616079"/>
                    </a:ext>
                  </a:extLst>
                </a:gridCol>
                <a:gridCol w="1780020">
                  <a:extLst>
                    <a:ext uri="{9D8B030D-6E8A-4147-A177-3AD203B41FA5}">
                      <a16:colId xmlns:a16="http://schemas.microsoft.com/office/drawing/2014/main" val="1571912225"/>
                    </a:ext>
                  </a:extLst>
                </a:gridCol>
              </a:tblGrid>
              <a:tr h="365760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Д/И «Семейный бюджет»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ярмарки-распродажи «Твори добро!», где дети в роли продавцов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Помощь в организации ярмарки «Твори добро!»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родителей воспитанников              в организации ярмарки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Декабрь 2019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49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616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370466"/>
              </p:ext>
            </p:extLst>
          </p:nvPr>
        </p:nvGraphicFramePr>
        <p:xfrm>
          <a:off x="677863" y="2160588"/>
          <a:ext cx="8596311" cy="241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18788960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1326977402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1988100550"/>
                    </a:ext>
                  </a:extLst>
                </a:gridCol>
              </a:tblGrid>
              <a:tr h="2411412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3.Заключительный (презентация проекта)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по итогам проекта              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Декабрь 2019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47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36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Оценка результатов по проекту: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 </a:t>
            </a: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600" b="1" dirty="0" smtClean="0"/>
              <a:t>Со </a:t>
            </a:r>
            <a:r>
              <a:rPr lang="ru-RU" sz="2600" b="1" dirty="0"/>
              <a:t>стороны детей:</a:t>
            </a:r>
            <a:endParaRPr lang="ru-RU" sz="2600" dirty="0"/>
          </a:p>
          <a:p>
            <a:pPr algn="just"/>
            <a:r>
              <a:rPr lang="ru-RU" sz="2000" dirty="0"/>
              <a:t>У детей развито воображение, которое реализуется в разных видах деятельности, и прежде всего в игре, они владеют разными формами и видами игры, различает условную и реальную ситуации, умеют подчиняться разным правилам и социальным нормам.</a:t>
            </a:r>
            <a:r>
              <a:rPr lang="ru-RU" sz="2000" b="1" i="1" dirty="0"/>
              <a:t> </a:t>
            </a:r>
            <a:r>
              <a:rPr lang="ru-RU" sz="2000" dirty="0"/>
              <a:t>У детей расширены знания и представления о профессиях, в том числе и профессиях своих родителей (место работы родителей, значимость их труда; гордость и уважение к труду своих родителей); Также</a:t>
            </a:r>
            <a:r>
              <a:rPr lang="ru-RU" sz="2000" b="1" i="1" dirty="0"/>
              <a:t> </a:t>
            </a:r>
            <a:r>
              <a:rPr lang="ru-RU" sz="2000" dirty="0"/>
              <a:t>дети успешно освоили в игровой деятельности основные экономические понятия и категории, которым было уделено внимание в ходе реализации проекта (деньги, цена, товар, доходы, расходы, семейный бюджет и пр.).</a:t>
            </a:r>
            <a:r>
              <a:rPr lang="ru-RU" sz="2000" b="1" i="1" dirty="0"/>
              <a:t> </a:t>
            </a:r>
            <a:r>
              <a:rPr lang="ru-RU" sz="2000" dirty="0"/>
              <a:t>Они</a:t>
            </a:r>
            <a:r>
              <a:rPr lang="ru-RU" sz="2000" b="1" i="1" dirty="0"/>
              <a:t> </a:t>
            </a:r>
            <a:r>
              <a:rPr lang="ru-RU" sz="2000" dirty="0"/>
              <a:t>осознают и умеют соизмерять свои потребности и возможности.</a:t>
            </a:r>
            <a:r>
              <a:rPr lang="ru-RU" sz="2000" b="1" i="1" dirty="0"/>
              <a:t> </a:t>
            </a:r>
            <a:r>
              <a:rPr lang="ru-RU" sz="2000" dirty="0"/>
              <a:t>Понимают, что расходы семьи не должны быть расточительными и что ребенок может, будучи экономным, их уменьшить.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2598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6691"/>
            <a:ext cx="8596668" cy="515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Со стороны педагогов:</a:t>
            </a:r>
            <a:endParaRPr lang="ru-RU" sz="2800" dirty="0"/>
          </a:p>
          <a:p>
            <a:r>
              <a:rPr lang="ru-RU" sz="2400" dirty="0"/>
              <a:t>У педагогов повысился уровень теоретических, методических                               и практических знаний по формированию предпосылок финансовой грамотности и развитию ранней профориентации у детей старшего дошкольного возраста.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pPr marL="0" indent="0">
              <a:buNone/>
            </a:pPr>
            <a:r>
              <a:rPr lang="ru-RU" sz="2400" b="1" dirty="0"/>
              <a:t>Со стороны родителей (</a:t>
            </a:r>
            <a:r>
              <a:rPr lang="ru-RU" sz="2400" b="1" dirty="0" smtClean="0"/>
              <a:t>законных представителей): </a:t>
            </a:r>
            <a:endParaRPr lang="ru-RU" sz="2400" dirty="0"/>
          </a:p>
          <a:p>
            <a:r>
              <a:rPr lang="ru-RU" sz="2400" dirty="0"/>
              <a:t>Повысился уровень экономических знаний у родителей. 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094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62001"/>
            <a:ext cx="8596668" cy="5279362"/>
          </a:xfrm>
        </p:spPr>
        <p:txBody>
          <a:bodyPr>
            <a:normAutofit/>
          </a:bodyPr>
          <a:lstStyle/>
          <a:p>
            <a:r>
              <a:rPr lang="ru-RU" dirty="0"/>
              <a:t>За время реализации проекта «Все профессии нужны, все профессии важны», уровень знаний по финансовой грамотности детей значительно повысился. Это позволило глубже разобрать эту тему и помогло ребенку в ее освоении. Через различные формы работы как совместная, партнерская деятельность воспитателей, детей и родителей дети усвоили первичные экономические </a:t>
            </a:r>
            <a:br>
              <a:rPr lang="ru-RU" dirty="0"/>
            </a:br>
            <a:r>
              <a:rPr lang="ru-RU" dirty="0"/>
              <a:t>представления об экономических категориях: «труд», «товар», «деньги», «семейный бюджет». Они имеют представление о том, что сначала надо зарабатывать – потом тратить и тратить разумно, также научились уважать труд взрослых, ценить труд людей разных профессий.</a:t>
            </a:r>
          </a:p>
          <a:p>
            <a:r>
              <a:rPr lang="ru-RU" dirty="0"/>
              <a:t> Организация экскурсий детей в магазин, банк, ателье, на рынок, а также знакомство с фермерским хозяйством позволила детям узнать много нового об этих профессиях, также много нового дети узнали и о профессиях родителей. Побывав в операционном зале банка, дошкольники узнали о таких профессиях, как «менеджер», а посетив магазин в качестве покупателей узнали, что существует профессия «кассир». Экскурсии оставили незабываемые впечатления и дали детям полезные знания.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92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11382"/>
            <a:ext cx="8596668" cy="3906982"/>
          </a:xfrm>
        </p:spPr>
        <p:txBody>
          <a:bodyPr>
            <a:normAutofit lnSpcReduction="10000"/>
          </a:bodyPr>
          <a:lstStyle/>
          <a:p>
            <a:r>
              <a:rPr lang="ru-RU" sz="2400" b="1" dirty="0"/>
              <a:t>Автор проекта</a:t>
            </a:r>
            <a:r>
              <a:rPr lang="ru-RU" sz="2400" dirty="0"/>
              <a:t>: </a:t>
            </a:r>
            <a:r>
              <a:rPr lang="ru-RU" sz="2400" dirty="0" err="1"/>
              <a:t>Висимбаева</a:t>
            </a:r>
            <a:r>
              <a:rPr lang="ru-RU" sz="2400" dirty="0"/>
              <a:t> Милана </a:t>
            </a:r>
            <a:r>
              <a:rPr lang="ru-RU" sz="2400" dirty="0" err="1"/>
              <a:t>Мусаиповна</a:t>
            </a:r>
            <a:endParaRPr lang="ru-RU" sz="2400" dirty="0"/>
          </a:p>
          <a:p>
            <a:r>
              <a:rPr lang="ru-RU" sz="2400" b="1" dirty="0"/>
              <a:t>Возрастная группа</a:t>
            </a:r>
            <a:r>
              <a:rPr lang="ru-RU" sz="2400" dirty="0"/>
              <a:t>: старшего дошкольного возраста </a:t>
            </a:r>
            <a:r>
              <a:rPr lang="ru-RU" sz="2400" dirty="0" smtClean="0"/>
              <a:t> (</a:t>
            </a:r>
            <a:r>
              <a:rPr lang="ru-RU" sz="2400" dirty="0"/>
              <a:t>5-6 лет)</a:t>
            </a:r>
          </a:p>
          <a:p>
            <a:r>
              <a:rPr lang="ru-RU" sz="2400" b="1" dirty="0"/>
              <a:t>Вид проекта</a:t>
            </a:r>
            <a:r>
              <a:rPr lang="ru-RU" sz="2400" dirty="0"/>
              <a:t>: информационно-практико-ориентированный</a:t>
            </a:r>
          </a:p>
          <a:p>
            <a:r>
              <a:rPr lang="ru-RU" sz="2400" b="1" dirty="0"/>
              <a:t>Длительность проекта:</a:t>
            </a:r>
            <a:r>
              <a:rPr lang="ru-RU" sz="2400" dirty="0"/>
              <a:t> средней продолжительности </a:t>
            </a:r>
            <a:r>
              <a:rPr lang="ru-RU" sz="2400" dirty="0" smtClean="0"/>
              <a:t>            с </a:t>
            </a:r>
            <a:r>
              <a:rPr lang="ru-RU" sz="2400" dirty="0"/>
              <a:t>02.09.2019 г. по 03.12.2019 г.</a:t>
            </a:r>
          </a:p>
          <a:p>
            <a:r>
              <a:rPr lang="ru-RU" sz="2400" b="1" dirty="0"/>
              <a:t>Участники проекта:</a:t>
            </a:r>
            <a:r>
              <a:rPr lang="ru-RU" sz="2400" dirty="0"/>
              <a:t> педагоги, воспитанники, родители</a:t>
            </a:r>
          </a:p>
          <a:p>
            <a:pPr marL="0" indent="0">
              <a:buNone/>
            </a:pPr>
            <a:r>
              <a:rPr lang="ru-RU" sz="2400" b="1" dirty="0"/>
              <a:t> 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48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89709"/>
            <a:ext cx="8596668" cy="5251653"/>
          </a:xfrm>
        </p:spPr>
        <p:txBody>
          <a:bodyPr>
            <a:normAutofit/>
          </a:bodyPr>
          <a:lstStyle/>
          <a:p>
            <a:r>
              <a:rPr lang="ru-RU" sz="2000" dirty="0"/>
              <a:t>Дети также усвоили и нравственную сторону вопроса, что не все продается и не все покупается. Они понимают, что главные ценности в жизни – это отношения, радость близких людей. </a:t>
            </a:r>
          </a:p>
          <a:p>
            <a:r>
              <a:rPr lang="ru-RU" sz="2000" dirty="0"/>
              <a:t>Одним из главных факторов успешности и результативности проекта считаю также – это привлечение родителей к реализации проекта. Родители получили немаловажный опыт, который позволит помочь детям успешно адаптироваться в социальной среде. На занятиях в игровой форме, через интересный и познавательный сюжет дети знакомились с экономическими понятиями, с новыми профессиями экономического характера, а дома вместе с родителями выполняли задания. Да, несомненно воспитатели дают детям знания, но правильные навыки обращения с личными финансами конечно же дети могут получить только в семье. </a:t>
            </a:r>
          </a:p>
          <a:p>
            <a:r>
              <a:rPr lang="ru-RU" sz="2000" dirty="0"/>
              <a:t>В ходе реализации проекта </a:t>
            </a:r>
            <a:r>
              <a:rPr lang="ru-RU" sz="2000" dirty="0" smtClean="0"/>
              <a:t>«Я выбираю профессию..» </a:t>
            </a:r>
            <a:r>
              <a:rPr lang="ru-RU" sz="2000" dirty="0"/>
              <a:t>решены все поставленные задачи.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759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00545"/>
            <a:ext cx="8596668" cy="5140817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Дабы подвести итоги реализации проекта с инициативы родителей, при поддержке администрации ДОУ и с целью социальной поддержки детей-инвалидов, в ДОУ была проведена ярмарка – распродажа под названием «Твори добро!». Главными действующими лицами здесь были – воспитанники, которые попробовали себя в роли продавцов. Дети старших групп с огромным энтузиазмом приняли участие в этой ярмарке. </a:t>
            </a:r>
          </a:p>
          <a:p>
            <a:r>
              <a:rPr lang="ru-RU" sz="2400" dirty="0"/>
              <a:t>На вырученные денежные средства, с согласия родителей, были приобретены подарки для детей-инвалидов нашего сада. Сама ярмарка была организована именно в этот день – «Международный день инвалидов» </a:t>
            </a:r>
            <a:r>
              <a:rPr lang="ru-RU" sz="2400" dirty="0" smtClean="0"/>
              <a:t> </a:t>
            </a:r>
            <a:r>
              <a:rPr lang="ru-RU" sz="2400" dirty="0"/>
              <a:t>- 3 декабря 2019 года.  </a:t>
            </a:r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772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Вывод: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5345"/>
            <a:ext cx="8596668" cy="5347855"/>
          </a:xfrm>
        </p:spPr>
        <p:txBody>
          <a:bodyPr>
            <a:noAutofit/>
          </a:bodyPr>
          <a:lstStyle/>
          <a:p>
            <a:r>
              <a:rPr lang="ru-RU" sz="2000" dirty="0" smtClean="0"/>
              <a:t>Участие </a:t>
            </a:r>
            <a:r>
              <a:rPr lang="ru-RU" sz="2000" dirty="0"/>
              <a:t>в проекте всех участников образовательных отношений способствовало успешной реализации данного проекта. Это оказало эффективное воздействие на формирование финансовой грамотности, а значит и основ экономической культуры у детей-дошкольников. Эта работа позволила активизировать познавательную деятельность детей, совершенствовать коммуникативные качества. Дошколята проявляют интерес к людям разных профессий, они стали бережнее относиться не только к игрушкам, но и к предметам окружения, творчески подходят к решению игровых задач, улучшились взаимоотношения в детском коллективе. </a:t>
            </a:r>
          </a:p>
          <a:p>
            <a:r>
              <a:rPr lang="ru-RU" sz="2000" dirty="0"/>
              <a:t>Таким образом, уже в дошкольном возрасте можно ребенку привить основы экономической культуры. Ведь современный дошкольник – это будущий школьник, затем студент, и, конечно же, работник. А знания, умения и навыки, сформировавшиеся в дошкольном возрасте, станут фундаментом для будущей успешной экономической деятельности.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2355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Список использованных литературных </a:t>
            </a:r>
            <a:r>
              <a:rPr lang="ru-RU" b="1" dirty="0" smtClean="0"/>
              <a:t>источников: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7964"/>
            <a:ext cx="8596668" cy="490450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 smtClean="0"/>
              <a:t>Аношина </a:t>
            </a:r>
            <a:r>
              <a:rPr lang="ru-RU" sz="2900" dirty="0"/>
              <a:t>Л.М. Экономическое воспитание старших дошкольников в процессе ознакомления с новыми профессиями // Детский сад от А до Я. 2003. №4. с.103.</a:t>
            </a:r>
          </a:p>
          <a:p>
            <a:pPr lvl="0"/>
            <a:r>
              <a:rPr lang="ru-RU" sz="2900" dirty="0" err="1"/>
              <a:t>Белокашина</a:t>
            </a:r>
            <a:r>
              <a:rPr lang="ru-RU" sz="2900" dirty="0"/>
              <a:t> С.В. Экономика и дети. Пословицы и поговорки                     // Дошкольная педагогика. 2009. №7. с.8.</a:t>
            </a:r>
          </a:p>
          <a:p>
            <a:pPr lvl="0"/>
            <a:r>
              <a:rPr lang="ru-RU" sz="2900" dirty="0"/>
              <a:t>Дошкольникам об экономике: пособие для педагогов учреждений, обеспечивающих получение дошкольного образования / Е.Н. </a:t>
            </a:r>
            <a:r>
              <a:rPr lang="ru-RU" sz="2900" dirty="0" err="1"/>
              <a:t>Табих</a:t>
            </a:r>
            <a:r>
              <a:rPr lang="ru-RU" sz="2900" dirty="0"/>
              <a:t>. – Минск: </a:t>
            </a:r>
            <a:r>
              <a:rPr lang="ru-RU" sz="2900" dirty="0" err="1"/>
              <a:t>Выш</a:t>
            </a:r>
            <a:r>
              <a:rPr lang="ru-RU" sz="2900" dirty="0"/>
              <a:t>. </a:t>
            </a:r>
            <a:r>
              <a:rPr lang="ru-RU" sz="2900" dirty="0" err="1"/>
              <a:t>шк</a:t>
            </a:r>
            <a:r>
              <a:rPr lang="ru-RU" sz="2900" dirty="0"/>
              <a:t>., 2007. – 48 с.: ил.</a:t>
            </a:r>
          </a:p>
          <a:p>
            <a:pPr lvl="0"/>
            <a:r>
              <a:rPr lang="ru-RU" sz="2900" dirty="0"/>
              <a:t>Играем в экономику: комплексные занятия, сюжетно-ролевые игры и дидактические игры / авт.- сост. Л.Г. Киреева. – Волгоград: Учитель, 2008г. – 169 с.</a:t>
            </a:r>
          </a:p>
          <a:p>
            <a:pPr lvl="0"/>
            <a:r>
              <a:rPr lang="ru-RU" sz="2900" dirty="0"/>
              <a:t>Лушникова Е.В. Как мы играем в экономику //Воспитатель ДОУ «ТЦ СФЕРА» М.; 2008. № 11. с.75.</a:t>
            </a:r>
          </a:p>
          <a:p>
            <a:r>
              <a:rPr lang="ru-RU" sz="2600" b="1" dirty="0"/>
              <a:t>Интернет ресурсы:</a:t>
            </a:r>
            <a:endParaRPr lang="ru-RU" sz="2600" dirty="0"/>
          </a:p>
          <a:p>
            <a:pPr marL="0" indent="0">
              <a:buNone/>
            </a:pPr>
            <a:r>
              <a:rPr lang="ru-RU" sz="2600" b="1" dirty="0"/>
              <a:t> </a:t>
            </a:r>
            <a:endParaRPr lang="ru-RU" sz="2600" dirty="0"/>
          </a:p>
          <a:p>
            <a:r>
              <a:rPr lang="ru-RU" sz="2600" b="1" dirty="0"/>
              <a:t>https://www.minfin.ru/ru/document</a:t>
            </a:r>
            <a:endParaRPr lang="ru-RU" sz="2600" dirty="0"/>
          </a:p>
          <a:p>
            <a:r>
              <a:rPr lang="ru-RU" sz="2600" b="1" dirty="0"/>
              <a:t>https://dohcolonoc.ru/</a:t>
            </a:r>
            <a:endParaRPr lang="ru-RU" sz="2600" dirty="0"/>
          </a:p>
          <a:p>
            <a:r>
              <a:rPr lang="ru-RU" sz="2600" b="1" dirty="0"/>
              <a:t>http://e.stvospitatel.ru/</a:t>
            </a:r>
            <a:endParaRPr lang="ru-RU" sz="2600" dirty="0"/>
          </a:p>
          <a:p>
            <a:r>
              <a:rPr lang="ru-RU" sz="2600" b="1" dirty="0"/>
              <a:t>http://nsportal.ru/detskii-sad/okruzhayushchii-mir/proekt-professii-nashikh-roditelei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9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Актуальность.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0983"/>
            <a:ext cx="8596668" cy="442038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 </a:t>
            </a:r>
            <a:r>
              <a:rPr lang="ru-RU" dirty="0"/>
              <a:t>современном этапе развития страны, в условиях интенсивного преобразования общества все большую значимость и актуальность приобретает экономическое воспитание дошкольников, позволяющее ребенку адаптироваться в социуме, </a:t>
            </a:r>
            <a:r>
              <a:rPr lang="ru-RU" dirty="0" err="1"/>
              <a:t>самореализоваться</a:t>
            </a:r>
            <a:r>
              <a:rPr lang="ru-RU" dirty="0"/>
              <a:t>, быть успешным в выбранной сфере деятельности. Вот и получается, что ребенок, так или иначе, сталкивается с экономическими терминами уже в дошкольном возрасте. Различные профессии, покупка и продажа товаров, реклама по телевизору, разговоры родителей о бюджете семьи – это далеко не полный перечень того, с чем постоянно сталкивается дошкольник. Поэтому столь важным является организация работы с детьми по формированию экономической грамотности и развитию ранней профориентации. И </a:t>
            </a:r>
            <a:r>
              <a:rPr lang="ru-RU" dirty="0" smtClean="0"/>
              <a:t>вот, в </a:t>
            </a:r>
            <a:r>
              <a:rPr lang="ru-RU" dirty="0"/>
              <a:t>целях повышения качества работы в ДОУ по экономическому воспитанию, а также в целях развития у детей ранней профориентации, появилась идея реализовать проект </a:t>
            </a:r>
            <a:r>
              <a:rPr lang="ru-RU" dirty="0" smtClean="0"/>
              <a:t>«Я выбираю профессию…».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11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 Проблема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0983"/>
            <a:ext cx="8596668" cy="4420380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редставление </a:t>
            </a:r>
            <a:r>
              <a:rPr lang="ru-RU" sz="2000" dirty="0"/>
              <a:t>старших дошкольников о труде взрослых довольно ограничено — они знают лишь о небольшом количестве профессий, прежде всего самых распространенных. Описывая профессии, дети ориентируются на поверхностные, легко видимые их характеристики. </a:t>
            </a:r>
            <a:r>
              <a:rPr lang="ru-RU" sz="2000" dirty="0" smtClean="0"/>
              <a:t>У </a:t>
            </a:r>
            <a:r>
              <a:rPr lang="ru-RU" sz="2000" dirty="0"/>
              <a:t>дошкольников нет четких представлений о разнообразии трудовой деятельности взрослых. Поэтому, в связи с этим появилась необходимость создания педагогических условий для более углубленного ознакомления старших дошкольников с трудом взрослых на основе использования интегративных форм и технологий, тем самым оказания помощи детям старшего дошкольного возраста сформировать представления об экономических понятиях, таких как: потребности, нормы жизни, деньги, товар, цена в соответствии с их возрастными особенностями. </a:t>
            </a:r>
          </a:p>
          <a:p>
            <a:pPr algn="just"/>
            <a:r>
              <a:rPr lang="ru-RU" sz="2000" b="1" dirty="0"/>
              <a:t> </a:t>
            </a:r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4210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7237"/>
            <a:ext cx="8596668" cy="42541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Повышение </a:t>
            </a:r>
            <a:r>
              <a:rPr lang="ru-RU" sz="2800" dirty="0"/>
              <a:t>компетентности педагогов по экономическому воспитанию, содействие финансовому просвещению </a:t>
            </a:r>
            <a:r>
              <a:rPr lang="ru-RU" sz="2800" dirty="0" smtClean="0"/>
              <a:t>и </a:t>
            </a:r>
            <a:r>
              <a:rPr lang="ru-RU" sz="2800" dirty="0"/>
              <a:t>воспитанию детей дошкольного возраста, создание необходимой мотивации для повышения финансовой грамотности у детей, развития у них ранней профориентации, повышения интереса сотрудников и родителей к данному вопросу.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183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Практическая значимость проекта: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7237"/>
            <a:ext cx="8596668" cy="425412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</a:t>
            </a:r>
            <a:r>
              <a:rPr lang="ru-RU" sz="2800" dirty="0" smtClean="0"/>
              <a:t>озможность </a:t>
            </a:r>
            <a:r>
              <a:rPr lang="ru-RU" sz="2800" dirty="0"/>
              <a:t>использования педагогами ДОУ разработанного комплекса методических материалов по ознакомлению детей старшего дошкольного возраста с трудом взрослых на основе интегративных технологий и  форм, предполагающих  интеграцию деятельности всех участников </a:t>
            </a:r>
            <a:r>
              <a:rPr lang="ru-RU" sz="2800" dirty="0" err="1"/>
              <a:t>воспитательно</a:t>
            </a:r>
            <a:r>
              <a:rPr lang="ru-RU" sz="2800" dirty="0"/>
              <a:t>-образовательного процесса</a:t>
            </a:r>
            <a:r>
              <a:rPr lang="ru-RU" sz="2800" dirty="0" smtClean="0"/>
              <a:t>.</a:t>
            </a:r>
            <a:r>
              <a:rPr lang="ru-RU" sz="2800" b="1" dirty="0"/>
              <a:t> 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7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Новизна проекта.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Создание </a:t>
            </a:r>
            <a:r>
              <a:rPr lang="ru-RU" sz="3200" dirty="0"/>
              <a:t>возможности формирования у детей ценностного отношения к труду взрослых через интеграцию образовательных областей и финансовой грамотности.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3476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7019"/>
            <a:ext cx="8596668" cy="4614344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   </a:t>
            </a:r>
            <a:r>
              <a:rPr lang="ru-RU" sz="4400" dirty="0" smtClean="0"/>
              <a:t>Для </a:t>
            </a:r>
            <a:r>
              <a:rPr lang="ru-RU" sz="4400" dirty="0"/>
              <a:t>детей:</a:t>
            </a:r>
          </a:p>
          <a:p>
            <a:pPr lvl="0"/>
            <a:r>
              <a:rPr lang="ru-RU" sz="3300" dirty="0"/>
              <a:t>Формировать реалистические представления о труде людей;</a:t>
            </a:r>
          </a:p>
          <a:p>
            <a:pPr lvl="0"/>
            <a:r>
              <a:rPr lang="ru-RU" sz="3300" dirty="0"/>
              <a:t>Развивать основы финансовой грамотности дошкольников посредством разнообразных видов детской деятельности;</a:t>
            </a:r>
          </a:p>
          <a:p>
            <a:pPr lvl="0"/>
            <a:r>
              <a:rPr lang="ru-RU" sz="3300" dirty="0"/>
              <a:t>Совершенствовать коммуникативные качества детей;</a:t>
            </a:r>
          </a:p>
          <a:p>
            <a:pPr lvl="0"/>
            <a:r>
              <a:rPr lang="ru-RU" sz="3300" dirty="0"/>
              <a:t>Содействовать проявлению интереса у детей к профессиональной деятельности взрослых; </a:t>
            </a:r>
          </a:p>
          <a:p>
            <a:pPr lvl="0"/>
            <a:r>
              <a:rPr lang="ru-RU" sz="3300" dirty="0"/>
              <a:t>Развивать умение творчески подходить к решению ситуаций финансовых отношений посредством игровых действий;</a:t>
            </a:r>
          </a:p>
          <a:p>
            <a:pPr lvl="0"/>
            <a:r>
              <a:rPr lang="ru-RU" sz="3300" dirty="0"/>
              <a:t>Воспитывать милосердие, лояльное отношение к детям                                с ограниченными возможностями здоровья, в том числе и детям-инвалидам, вызывать желание им помогать.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39091"/>
            <a:ext cx="8596668" cy="5002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400" dirty="0" smtClean="0"/>
              <a:t>Для </a:t>
            </a:r>
            <a:r>
              <a:rPr lang="ru-RU" sz="2400" dirty="0"/>
              <a:t>педагогов: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Создать информационную базу для ранней профориентации детей.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pPr marL="0" indent="0">
              <a:buNone/>
            </a:pPr>
            <a:r>
              <a:rPr lang="ru-RU" sz="2400" dirty="0" smtClean="0"/>
              <a:t> Для </a:t>
            </a:r>
            <a:r>
              <a:rPr lang="ru-RU" sz="2400" dirty="0"/>
              <a:t>родителей:</a:t>
            </a:r>
          </a:p>
          <a:p>
            <a:pPr marL="0" indent="0">
              <a:buNone/>
            </a:pPr>
            <a:r>
              <a:rPr lang="ru-RU" sz="2400" dirty="0" smtClean="0"/>
              <a:t> Способствовать </a:t>
            </a:r>
            <a:r>
              <a:rPr lang="ru-RU" sz="2400" dirty="0"/>
              <a:t>зарождению профессионально ориентированных интересов и </a:t>
            </a:r>
            <a:r>
              <a:rPr lang="ru-RU" sz="2400" dirty="0" smtClean="0"/>
              <a:t> склонностей </a:t>
            </a:r>
            <a:r>
              <a:rPr lang="ru-RU" sz="2400" dirty="0"/>
              <a:t>у детей под влиянием личного примера.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497901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1017</Words>
  <Application>Microsoft Office PowerPoint</Application>
  <PresentationFormat>Широкоэкранный</PresentationFormat>
  <Paragraphs>139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Аспект</vt:lpstr>
      <vt:lpstr>ПРОЕКТ                                                                                                                                  по формированию предпосылок финансовой грамотности и ранней профориентации «Я выбираю профессию…» Длительность проекта: средней продолжительности Участники проекта: педагоги, воспитанники, родители </vt:lpstr>
      <vt:lpstr>Презентация PowerPoint</vt:lpstr>
      <vt:lpstr>Актуальность.  </vt:lpstr>
      <vt:lpstr>  Проблема:</vt:lpstr>
      <vt:lpstr>Цель проекта:</vt:lpstr>
      <vt:lpstr>Практическая значимость проекта: </vt:lpstr>
      <vt:lpstr>Новизна проекта. </vt:lpstr>
      <vt:lpstr>Задачи проекта:</vt:lpstr>
      <vt:lpstr>Презентация PowerPoint</vt:lpstr>
      <vt:lpstr>Предполагаемые результаты: </vt:lpstr>
      <vt:lpstr>Этапы работы над проектом: </vt:lpstr>
      <vt:lpstr>План реализации проекта  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результатов по проекту: 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  </vt:lpstr>
      <vt:lpstr>Список использованных литературных источников: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                                                                                                                               по формированию предпосылок финансовой грамотности и ранней профориентации «Я выбираю профессию…» Длительность проекта: средней продолжительности Участники проекта: педагоги, воспитанники, родители </dc:title>
  <dc:creator>Пользователь</dc:creator>
  <cp:lastModifiedBy>Пользователь</cp:lastModifiedBy>
  <cp:revision>9</cp:revision>
  <dcterms:created xsi:type="dcterms:W3CDTF">2020-10-19T18:20:52Z</dcterms:created>
  <dcterms:modified xsi:type="dcterms:W3CDTF">2020-10-20T07:52:17Z</dcterms:modified>
</cp:coreProperties>
</file>